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147376480" r:id="rId2"/>
    <p:sldId id="1226" r:id="rId3"/>
    <p:sldId id="2147376445" r:id="rId4"/>
    <p:sldId id="310" r:id="rId5"/>
    <p:sldId id="860" r:id="rId6"/>
    <p:sldId id="2147376479" r:id="rId7"/>
    <p:sldId id="796" r:id="rId8"/>
    <p:sldId id="1036" r:id="rId9"/>
    <p:sldId id="1230" r:id="rId10"/>
    <p:sldId id="591" r:id="rId11"/>
    <p:sldId id="2147376457" r:id="rId12"/>
    <p:sldId id="2147376466" r:id="rId13"/>
    <p:sldId id="2147376460" r:id="rId14"/>
    <p:sldId id="2147376475" r:id="rId15"/>
    <p:sldId id="2147376467" r:id="rId16"/>
    <p:sldId id="2147376468" r:id="rId17"/>
    <p:sldId id="2147376454" r:id="rId18"/>
    <p:sldId id="2147376461" r:id="rId19"/>
    <p:sldId id="835" r:id="rId20"/>
    <p:sldId id="2147376464" r:id="rId21"/>
    <p:sldId id="847" r:id="rId22"/>
    <p:sldId id="2147376443" r:id="rId23"/>
    <p:sldId id="2147376429" r:id="rId24"/>
    <p:sldId id="2147376437" r:id="rId25"/>
    <p:sldId id="2147376442" r:id="rId26"/>
    <p:sldId id="2147376471" r:id="rId27"/>
    <p:sldId id="2147376474" r:id="rId28"/>
    <p:sldId id="2147376473" r:id="rId29"/>
    <p:sldId id="2147376472" r:id="rId30"/>
    <p:sldId id="2147376476" r:id="rId31"/>
    <p:sldId id="2147376424" r:id="rId32"/>
    <p:sldId id="2147376477" r:id="rId33"/>
    <p:sldId id="1042" r:id="rId34"/>
    <p:sldId id="4591" r:id="rId35"/>
    <p:sldId id="1037" r:id="rId36"/>
    <p:sldId id="2147376430" r:id="rId37"/>
    <p:sldId id="2147376478" r:id="rId38"/>
    <p:sldId id="2147376469" r:id="rId39"/>
    <p:sldId id="4570" r:id="rId40"/>
    <p:sldId id="2147376456" r:id="rId41"/>
    <p:sldId id="4562" r:id="rId42"/>
    <p:sldId id="4578" r:id="rId43"/>
    <p:sldId id="1023" r:id="rId44"/>
    <p:sldId id="2147376481" r:id="rId45"/>
    <p:sldId id="280" r:id="rId46"/>
    <p:sldId id="1228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8627E7-7B3B-E5C3-E012-7DC390B95839}" name="Jose Carrillo" initials="JC" userId="S::jose.carrillo@uscdcb.onmicrosoft.com::cf2bf666-567a-428a-bbdc-d1285d089d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A91D2C"/>
    <a:srgbClr val="25205E"/>
    <a:srgbClr val="26205E"/>
    <a:srgbClr val="07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574"/>
  </p:normalViewPr>
  <p:slideViewPr>
    <p:cSldViewPr snapToGrid="0">
      <p:cViewPr>
        <p:scale>
          <a:sx n="178" d="100"/>
          <a:sy n="178" d="100"/>
        </p:scale>
        <p:origin x="216" y="-2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wnloads/RFI%20Tren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cole/Documents/CDCB/Holstein%20Trends%20March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var\folders\tg\n8rftyyd5jl3ndz1ydk7rm580000gn\T\com.microsoft.Outlook\Outlook%20Temp\Chromosomal%20EBV%20for%20Holstein%20Net%20Merit%20March%202018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Cows</c:v>
                </c:pt>
              </c:strCache>
            </c:strRef>
          </c:tx>
          <c:spPr>
            <a:solidFill>
              <a:srgbClr val="B41E2A"/>
            </a:solidFill>
            <a:ln w="0">
              <a:solidFill>
                <a:srgbClr val="AB1E2C"/>
              </a:solidFill>
            </a:ln>
            <a:effectLst>
              <a:glow rad="12700">
                <a:schemeClr val="accent2">
                  <a:satMod val="175000"/>
                  <a:alpha val="40000"/>
                </a:schemeClr>
              </a:glow>
            </a:effectLst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3558</c:v>
                </c:pt>
                <c:pt idx="1">
                  <c:v>7793</c:v>
                </c:pt>
                <c:pt idx="2">
                  <c:v>17438</c:v>
                </c:pt>
                <c:pt idx="3">
                  <c:v>38837</c:v>
                </c:pt>
                <c:pt idx="4">
                  <c:v>122109</c:v>
                </c:pt>
                <c:pt idx="5">
                  <c:v>182904</c:v>
                </c:pt>
                <c:pt idx="6">
                  <c:v>242634</c:v>
                </c:pt>
                <c:pt idx="7">
                  <c:v>343878</c:v>
                </c:pt>
                <c:pt idx="8">
                  <c:v>392422</c:v>
                </c:pt>
                <c:pt idx="9">
                  <c:v>532489</c:v>
                </c:pt>
                <c:pt idx="10">
                  <c:v>644726</c:v>
                </c:pt>
                <c:pt idx="11">
                  <c:v>729168</c:v>
                </c:pt>
                <c:pt idx="12">
                  <c:v>889530</c:v>
                </c:pt>
                <c:pt idx="13">
                  <c:v>1051901</c:v>
                </c:pt>
                <c:pt idx="14">
                  <c:v>1143116</c:v>
                </c:pt>
                <c:pt idx="15">
                  <c:v>1323240</c:v>
                </c:pt>
                <c:pt idx="16">
                  <c:v>1535404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A-4AF5-8F58-8FE00CADD6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Bulls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26205E"/>
              </a:solidFill>
            </a:ln>
            <a:effectLst>
              <a:glow rad="12700">
                <a:schemeClr val="accent5">
                  <a:satMod val="175000"/>
                  <a:alpha val="40000"/>
                </a:schemeClr>
              </a:glow>
            </a:effectLst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13634</c:v>
                </c:pt>
                <c:pt idx="1">
                  <c:v>11109</c:v>
                </c:pt>
                <c:pt idx="2">
                  <c:v>10774</c:v>
                </c:pt>
                <c:pt idx="3">
                  <c:v>20891</c:v>
                </c:pt>
                <c:pt idx="4">
                  <c:v>27561</c:v>
                </c:pt>
                <c:pt idx="5">
                  <c:v>33601</c:v>
                </c:pt>
                <c:pt idx="6">
                  <c:v>41542</c:v>
                </c:pt>
                <c:pt idx="7">
                  <c:v>35796</c:v>
                </c:pt>
                <c:pt idx="8">
                  <c:v>50305</c:v>
                </c:pt>
                <c:pt idx="9">
                  <c:v>44321</c:v>
                </c:pt>
                <c:pt idx="10">
                  <c:v>36626</c:v>
                </c:pt>
                <c:pt idx="11">
                  <c:v>42685</c:v>
                </c:pt>
                <c:pt idx="12">
                  <c:v>39698</c:v>
                </c:pt>
                <c:pt idx="13">
                  <c:v>48901</c:v>
                </c:pt>
                <c:pt idx="14">
                  <c:v>45454</c:v>
                </c:pt>
                <c:pt idx="15">
                  <c:v>48636</c:v>
                </c:pt>
                <c:pt idx="16">
                  <c:v>53488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A-4AF5-8F58-8FE00CADD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1758804463"/>
        <c:axId val="1758804943"/>
      </c:barChart>
      <c:catAx>
        <c:axId val="17588044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dirty="0">
                    <a:solidFill>
                      <a:srgbClr val="000000"/>
                    </a:solidFill>
                  </a:rPr>
                  <a:t>Year</a:t>
                </a:r>
                <a:r>
                  <a:rPr lang="en-US" sz="1800" b="0" baseline="0" dirty="0">
                    <a:solidFill>
                      <a:srgbClr val="000000"/>
                    </a:solidFill>
                  </a:rPr>
                  <a:t> first genotype received</a:t>
                </a:r>
                <a:endParaRPr lang="en-US" sz="1800" b="0" dirty="0">
                  <a:solidFill>
                    <a:srgbClr val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804943"/>
        <c:crosses val="autoZero"/>
        <c:auto val="1"/>
        <c:lblAlgn val="ctr"/>
        <c:lblOffset val="100"/>
        <c:noMultiLvlLbl val="0"/>
      </c:catAx>
      <c:valAx>
        <c:axId val="175880494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0" dirty="0">
                    <a:solidFill>
                      <a:srgbClr val="000000"/>
                    </a:solidFill>
                  </a:rPr>
                  <a:t>Genotypes (no.)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804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731955380577427"/>
          <c:y val="0.17709923664122137"/>
          <c:w val="0.11100904053659959"/>
          <c:h val="0.1571415519624932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58-4DC7-9044-1D8207D57C69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458-4DC7-9044-1D8207D57C69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58-4DC7-9044-1D8207D57C69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458-4DC7-9044-1D8207D57C69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458-4DC7-9044-1D8207D57C69}"/>
              </c:ext>
            </c:extLst>
          </c:dPt>
          <c:dPt>
            <c:idx val="10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458-4DC7-9044-1D8207D57C69}"/>
              </c:ext>
            </c:extLst>
          </c:dPt>
          <c:dPt>
            <c:idx val="11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458-4DC7-9044-1D8207D57C69}"/>
              </c:ext>
            </c:extLst>
          </c:dPt>
          <c:dPt>
            <c:idx val="12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6458-4DC7-9044-1D8207D57C69}"/>
              </c:ext>
            </c:extLst>
          </c:dPt>
          <c:dPt>
            <c:idx val="13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458-4DC7-9044-1D8207D57C69}"/>
              </c:ext>
            </c:extLst>
          </c:dPt>
          <c:dPt>
            <c:idx val="14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6458-4DC7-9044-1D8207D57C69}"/>
              </c:ext>
            </c:extLst>
          </c:dPt>
          <c:dPt>
            <c:idx val="15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458-4DC7-9044-1D8207D57C69}"/>
              </c:ext>
            </c:extLst>
          </c:dPt>
          <c:dPt>
            <c:idx val="16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6458-4DC7-9044-1D8207D57C69}"/>
              </c:ext>
            </c:extLst>
          </c:dPt>
          <c:dPt>
            <c:idx val="17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6458-4DC7-9044-1D8207D57C69}"/>
              </c:ext>
            </c:extLst>
          </c:dPt>
          <c:dPt>
            <c:idx val="18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6458-4DC7-9044-1D8207D57C69}"/>
              </c:ext>
            </c:extLst>
          </c:dPt>
          <c:dPt>
            <c:idx val="19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458-4DC7-9044-1D8207D57C69}"/>
              </c:ext>
            </c:extLst>
          </c:dPt>
          <c:dPt>
            <c:idx val="20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458-4DC7-9044-1D8207D57C69}"/>
              </c:ext>
            </c:extLst>
          </c:dPt>
          <c:dPt>
            <c:idx val="21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458-4DC7-9044-1D8207D57C69}"/>
              </c:ext>
            </c:extLst>
          </c:dPt>
          <c:dPt>
            <c:idx val="22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6458-4DC7-9044-1D8207D57C69}"/>
              </c:ext>
            </c:extLst>
          </c:dPt>
          <c:dPt>
            <c:idx val="23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458-4DC7-9044-1D8207D57C69}"/>
              </c:ext>
            </c:extLst>
          </c:dPt>
          <c:dPt>
            <c:idx val="24"/>
            <c:invertIfNegative val="0"/>
            <c:bubble3D val="0"/>
            <c:spPr>
              <a:solidFill>
                <a:srgbClr val="AC1E2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458-4DC7-9044-1D8207D57C69}"/>
              </c:ext>
            </c:extLst>
          </c:dPt>
          <c:cat>
            <c:numRef>
              <c:f>Sheet1!$A$2:$A$26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-742.2356436</c:v>
                </c:pt>
                <c:pt idx="1">
                  <c:v>-765.07184670000004</c:v>
                </c:pt>
                <c:pt idx="2">
                  <c:v>-742.70747300000005</c:v>
                </c:pt>
                <c:pt idx="3">
                  <c:v>-726.21745280000005</c:v>
                </c:pt>
                <c:pt idx="4">
                  <c:v>-730.70748939999999</c:v>
                </c:pt>
                <c:pt idx="5">
                  <c:v>-712.91401870000004</c:v>
                </c:pt>
                <c:pt idx="6">
                  <c:v>-667.77436390000003</c:v>
                </c:pt>
                <c:pt idx="7">
                  <c:v>-664.80556799999999</c:v>
                </c:pt>
                <c:pt idx="8">
                  <c:v>-638.5908273</c:v>
                </c:pt>
                <c:pt idx="9">
                  <c:v>-553.30966179999996</c:v>
                </c:pt>
                <c:pt idx="10">
                  <c:v>-505.9319271</c:v>
                </c:pt>
                <c:pt idx="11">
                  <c:v>-470.02547479999998</c:v>
                </c:pt>
                <c:pt idx="12">
                  <c:v>-408.1032864</c:v>
                </c:pt>
                <c:pt idx="13">
                  <c:v>-309.16213770000002</c:v>
                </c:pt>
                <c:pt idx="14">
                  <c:v>-228.9827756</c:v>
                </c:pt>
                <c:pt idx="15">
                  <c:v>-151.1546256</c:v>
                </c:pt>
                <c:pt idx="16">
                  <c:v>-67.399088800000001</c:v>
                </c:pt>
                <c:pt idx="17">
                  <c:v>2.6625800000000002</c:v>
                </c:pt>
                <c:pt idx="18">
                  <c:v>129.35179149999999</c:v>
                </c:pt>
                <c:pt idx="19">
                  <c:v>202.45926739999999</c:v>
                </c:pt>
                <c:pt idx="20">
                  <c:v>288.14709240000002</c:v>
                </c:pt>
                <c:pt idx="21">
                  <c:v>379.35461400000003</c:v>
                </c:pt>
                <c:pt idx="22">
                  <c:v>480.0083333</c:v>
                </c:pt>
                <c:pt idx="23">
                  <c:v>530.08268099999998</c:v>
                </c:pt>
                <c:pt idx="24">
                  <c:v>656.38850000000002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58-4DC7-9044-1D8207D57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24760431"/>
        <c:axId val="1724762351"/>
      </c:barChart>
      <c:catAx>
        <c:axId val="17247604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Year that bull entered AI service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762351"/>
        <c:crossesAt val="-800"/>
        <c:auto val="1"/>
        <c:lblAlgn val="ctr"/>
        <c:lblOffset val="100"/>
        <c:noMultiLvlLbl val="0"/>
      </c:catAx>
      <c:valAx>
        <c:axId val="1724762351"/>
        <c:scaling>
          <c:orientation val="minMax"/>
          <c:min val="-8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Average net merit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4760431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 rot="2700000"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Bull sires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50800" cap="sq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Sheet1!$B$2:$B$36</c:f>
              <c:numCache>
                <c:formatCode>0.00</c:formatCode>
                <c:ptCount val="35"/>
                <c:pt idx="0">
                  <c:v>8.0399999999999991</c:v>
                </c:pt>
                <c:pt idx="1">
                  <c:v>7.86</c:v>
                </c:pt>
                <c:pt idx="2">
                  <c:v>8.0500000000000007</c:v>
                </c:pt>
                <c:pt idx="3">
                  <c:v>8</c:v>
                </c:pt>
                <c:pt idx="4">
                  <c:v>8.11</c:v>
                </c:pt>
                <c:pt idx="5">
                  <c:v>7.92</c:v>
                </c:pt>
                <c:pt idx="6">
                  <c:v>7.55</c:v>
                </c:pt>
                <c:pt idx="7">
                  <c:v>7.35</c:v>
                </c:pt>
                <c:pt idx="8">
                  <c:v>7.31</c:v>
                </c:pt>
                <c:pt idx="9">
                  <c:v>7.54</c:v>
                </c:pt>
                <c:pt idx="10">
                  <c:v>7.14</c:v>
                </c:pt>
                <c:pt idx="11">
                  <c:v>7.17</c:v>
                </c:pt>
                <c:pt idx="12">
                  <c:v>7.2</c:v>
                </c:pt>
                <c:pt idx="13">
                  <c:v>7.21</c:v>
                </c:pt>
                <c:pt idx="14">
                  <c:v>7.21</c:v>
                </c:pt>
                <c:pt idx="15">
                  <c:v>7.22</c:v>
                </c:pt>
                <c:pt idx="16">
                  <c:v>6.96</c:v>
                </c:pt>
                <c:pt idx="17">
                  <c:v>6.84</c:v>
                </c:pt>
                <c:pt idx="18">
                  <c:v>7.03</c:v>
                </c:pt>
                <c:pt idx="19">
                  <c:v>6.95</c:v>
                </c:pt>
                <c:pt idx="20">
                  <c:v>6.09</c:v>
                </c:pt>
                <c:pt idx="21">
                  <c:v>5.34</c:v>
                </c:pt>
                <c:pt idx="22">
                  <c:v>4.37</c:v>
                </c:pt>
                <c:pt idx="23">
                  <c:v>3.89</c:v>
                </c:pt>
                <c:pt idx="24">
                  <c:v>3.61</c:v>
                </c:pt>
                <c:pt idx="25">
                  <c:v>3.48</c:v>
                </c:pt>
                <c:pt idx="26">
                  <c:v>3.5</c:v>
                </c:pt>
                <c:pt idx="27">
                  <c:v>3.24</c:v>
                </c:pt>
                <c:pt idx="28">
                  <c:v>2.99</c:v>
                </c:pt>
                <c:pt idx="29">
                  <c:v>2.9</c:v>
                </c:pt>
                <c:pt idx="30">
                  <c:v>3.03</c:v>
                </c:pt>
                <c:pt idx="31">
                  <c:v>2.77</c:v>
                </c:pt>
                <c:pt idx="32">
                  <c:v>2.5499999999999998</c:v>
                </c:pt>
                <c:pt idx="33">
                  <c:v>2.36</c:v>
                </c:pt>
                <c:pt idx="34">
                  <c:v>2.2200000000000002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4B-492F-A39E-C1324423B8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Cow sires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0800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Sheet1!$C$2:$C$36</c:f>
              <c:numCache>
                <c:formatCode>0.00</c:formatCode>
                <c:ptCount val="35"/>
                <c:pt idx="0">
                  <c:v>7.31</c:v>
                </c:pt>
                <c:pt idx="1">
                  <c:v>7.28</c:v>
                </c:pt>
                <c:pt idx="2">
                  <c:v>7.18</c:v>
                </c:pt>
                <c:pt idx="3">
                  <c:v>7.12</c:v>
                </c:pt>
                <c:pt idx="4">
                  <c:v>7.16</c:v>
                </c:pt>
                <c:pt idx="5">
                  <c:v>7.15</c:v>
                </c:pt>
                <c:pt idx="6">
                  <c:v>6.8</c:v>
                </c:pt>
                <c:pt idx="7">
                  <c:v>6.74</c:v>
                </c:pt>
                <c:pt idx="8">
                  <c:v>6.75</c:v>
                </c:pt>
                <c:pt idx="9">
                  <c:v>6.86</c:v>
                </c:pt>
                <c:pt idx="10">
                  <c:v>6.75</c:v>
                </c:pt>
                <c:pt idx="11">
                  <c:v>6.63</c:v>
                </c:pt>
                <c:pt idx="12">
                  <c:v>6.63</c:v>
                </c:pt>
                <c:pt idx="13">
                  <c:v>6.65</c:v>
                </c:pt>
                <c:pt idx="14">
                  <c:v>6.74</c:v>
                </c:pt>
                <c:pt idx="15">
                  <c:v>6.9</c:v>
                </c:pt>
                <c:pt idx="16">
                  <c:v>6.84</c:v>
                </c:pt>
                <c:pt idx="17">
                  <c:v>6.69</c:v>
                </c:pt>
                <c:pt idx="18">
                  <c:v>6.8</c:v>
                </c:pt>
                <c:pt idx="19">
                  <c:v>6.89</c:v>
                </c:pt>
                <c:pt idx="20">
                  <c:v>6.37</c:v>
                </c:pt>
                <c:pt idx="21">
                  <c:v>5.94</c:v>
                </c:pt>
                <c:pt idx="22">
                  <c:v>5.58</c:v>
                </c:pt>
                <c:pt idx="23">
                  <c:v>5.41</c:v>
                </c:pt>
                <c:pt idx="24">
                  <c:v>5.27</c:v>
                </c:pt>
                <c:pt idx="25">
                  <c:v>4.9800000000000004</c:v>
                </c:pt>
                <c:pt idx="26">
                  <c:v>4.63</c:v>
                </c:pt>
                <c:pt idx="27">
                  <c:v>4.32</c:v>
                </c:pt>
                <c:pt idx="28">
                  <c:v>4.13</c:v>
                </c:pt>
                <c:pt idx="29">
                  <c:v>4.0599999999999996</c:v>
                </c:pt>
                <c:pt idx="30">
                  <c:v>3.91</c:v>
                </c:pt>
                <c:pt idx="31">
                  <c:v>3.85</c:v>
                </c:pt>
                <c:pt idx="32">
                  <c:v>3.74</c:v>
                </c:pt>
                <c:pt idx="33">
                  <c:v>3.44</c:v>
                </c:pt>
                <c:pt idx="34">
                  <c:v>3.38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4B-492F-A39E-C1324423B8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Bull dams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50800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Sheet1!$D$2:$D$36</c:f>
              <c:numCache>
                <c:formatCode>0.00</c:formatCode>
                <c:ptCount val="35"/>
                <c:pt idx="0">
                  <c:v>5.17</c:v>
                </c:pt>
                <c:pt idx="1">
                  <c:v>5.09</c:v>
                </c:pt>
                <c:pt idx="2">
                  <c:v>4.93</c:v>
                </c:pt>
                <c:pt idx="3">
                  <c:v>4.82</c:v>
                </c:pt>
                <c:pt idx="4">
                  <c:v>4.79</c:v>
                </c:pt>
                <c:pt idx="5">
                  <c:v>4.82</c:v>
                </c:pt>
                <c:pt idx="6">
                  <c:v>4.75</c:v>
                </c:pt>
                <c:pt idx="7">
                  <c:v>4.72</c:v>
                </c:pt>
                <c:pt idx="8">
                  <c:v>4.71</c:v>
                </c:pt>
                <c:pt idx="9">
                  <c:v>4.66</c:v>
                </c:pt>
                <c:pt idx="10">
                  <c:v>4.6399999999999997</c:v>
                </c:pt>
                <c:pt idx="11">
                  <c:v>4.6900000000000004</c:v>
                </c:pt>
                <c:pt idx="12">
                  <c:v>4.67</c:v>
                </c:pt>
                <c:pt idx="13">
                  <c:v>4.67</c:v>
                </c:pt>
                <c:pt idx="14">
                  <c:v>4.58</c:v>
                </c:pt>
                <c:pt idx="15">
                  <c:v>4.54</c:v>
                </c:pt>
                <c:pt idx="16">
                  <c:v>4.53</c:v>
                </c:pt>
                <c:pt idx="17">
                  <c:v>4.51</c:v>
                </c:pt>
                <c:pt idx="18">
                  <c:v>4.45</c:v>
                </c:pt>
                <c:pt idx="19">
                  <c:v>4.47</c:v>
                </c:pt>
                <c:pt idx="20">
                  <c:v>4.53</c:v>
                </c:pt>
                <c:pt idx="21">
                  <c:v>4.16</c:v>
                </c:pt>
                <c:pt idx="22">
                  <c:v>3.85</c:v>
                </c:pt>
                <c:pt idx="23">
                  <c:v>3.56</c:v>
                </c:pt>
                <c:pt idx="24">
                  <c:v>3.29</c:v>
                </c:pt>
                <c:pt idx="25">
                  <c:v>3.26</c:v>
                </c:pt>
                <c:pt idx="26">
                  <c:v>3.18</c:v>
                </c:pt>
                <c:pt idx="27">
                  <c:v>3.01</c:v>
                </c:pt>
                <c:pt idx="28">
                  <c:v>2.81</c:v>
                </c:pt>
                <c:pt idx="29">
                  <c:v>2.57</c:v>
                </c:pt>
                <c:pt idx="30">
                  <c:v>2.61</c:v>
                </c:pt>
                <c:pt idx="31">
                  <c:v>2.4500000000000002</c:v>
                </c:pt>
                <c:pt idx="32">
                  <c:v>2.31</c:v>
                </c:pt>
                <c:pt idx="33">
                  <c:v>2.0299999999999998</c:v>
                </c:pt>
                <c:pt idx="34">
                  <c:v>1.98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4B-492F-A39E-C1324423B84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Cow dams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50800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Sheet1!$E$2:$E$36</c:f>
              <c:numCache>
                <c:formatCode>0.00</c:formatCode>
                <c:ptCount val="35"/>
                <c:pt idx="0">
                  <c:v>4.2300000000000004</c:v>
                </c:pt>
                <c:pt idx="1">
                  <c:v>4.1900000000000004</c:v>
                </c:pt>
                <c:pt idx="2">
                  <c:v>4.1500000000000004</c:v>
                </c:pt>
                <c:pt idx="3">
                  <c:v>4.13</c:v>
                </c:pt>
                <c:pt idx="4">
                  <c:v>4.1100000000000003</c:v>
                </c:pt>
                <c:pt idx="5">
                  <c:v>4.09</c:v>
                </c:pt>
                <c:pt idx="6">
                  <c:v>4.08</c:v>
                </c:pt>
                <c:pt idx="7">
                  <c:v>4.09</c:v>
                </c:pt>
                <c:pt idx="8">
                  <c:v>4.0599999999999996</c:v>
                </c:pt>
                <c:pt idx="9">
                  <c:v>4.03</c:v>
                </c:pt>
                <c:pt idx="10">
                  <c:v>4</c:v>
                </c:pt>
                <c:pt idx="11">
                  <c:v>3.97</c:v>
                </c:pt>
                <c:pt idx="12">
                  <c:v>3.94</c:v>
                </c:pt>
                <c:pt idx="13">
                  <c:v>3.92</c:v>
                </c:pt>
                <c:pt idx="14">
                  <c:v>3.88</c:v>
                </c:pt>
                <c:pt idx="15">
                  <c:v>3.86</c:v>
                </c:pt>
                <c:pt idx="16">
                  <c:v>3.83</c:v>
                </c:pt>
                <c:pt idx="17">
                  <c:v>3.79</c:v>
                </c:pt>
                <c:pt idx="18">
                  <c:v>3.77</c:v>
                </c:pt>
                <c:pt idx="19">
                  <c:v>3.74</c:v>
                </c:pt>
                <c:pt idx="20">
                  <c:v>3.7</c:v>
                </c:pt>
                <c:pt idx="21">
                  <c:v>3.66</c:v>
                </c:pt>
                <c:pt idx="22">
                  <c:v>3.62</c:v>
                </c:pt>
                <c:pt idx="23">
                  <c:v>3.6</c:v>
                </c:pt>
                <c:pt idx="24">
                  <c:v>3.56</c:v>
                </c:pt>
                <c:pt idx="25">
                  <c:v>3.5</c:v>
                </c:pt>
                <c:pt idx="26">
                  <c:v>3.45</c:v>
                </c:pt>
                <c:pt idx="27">
                  <c:v>3.38</c:v>
                </c:pt>
                <c:pt idx="28">
                  <c:v>3.31</c:v>
                </c:pt>
                <c:pt idx="29">
                  <c:v>3.19</c:v>
                </c:pt>
                <c:pt idx="30">
                  <c:v>3.09</c:v>
                </c:pt>
                <c:pt idx="31">
                  <c:v>3.02</c:v>
                </c:pt>
                <c:pt idx="32">
                  <c:v>3</c:v>
                </c:pt>
                <c:pt idx="33">
                  <c:v>2.5499999999999998</c:v>
                </c:pt>
                <c:pt idx="34">
                  <c:v>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54B-492F-A39E-C1324423B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8401327"/>
        <c:axId val="1834384911"/>
      </c:lineChart>
      <c:catAx>
        <c:axId val="13184013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4384911"/>
        <c:crosses val="autoZero"/>
        <c:auto val="1"/>
        <c:lblAlgn val="ctr"/>
        <c:lblOffset val="100"/>
        <c:tickLblSkip val="2"/>
        <c:noMultiLvlLbl val="0"/>
      </c:catAx>
      <c:valAx>
        <c:axId val="183438491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>
                    <a:solidFill>
                      <a:srgbClr val="000000"/>
                    </a:solidFill>
                  </a:rPr>
                  <a:t>Parentage age</a:t>
                </a:r>
                <a:r>
                  <a:rPr lang="en-US" sz="1800" baseline="0" dirty="0">
                    <a:solidFill>
                      <a:srgbClr val="000000"/>
                    </a:solidFill>
                  </a:rPr>
                  <a:t> (years)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8401327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r"/>
      <c:layout>
        <c:manualLayout>
          <c:xMode val="edge"/>
          <c:yMode val="edge"/>
          <c:x val="0.75110518737241172"/>
          <c:y val="1.8320610687022901E-2"/>
          <c:w val="0.24195036818314378"/>
          <c:h val="0.1766578109034080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'Genetic_Trend (1)'!$D$1</c:f>
              <c:strCache>
                <c:ptCount val="1"/>
                <c:pt idx="0">
                  <c:v>Cow BV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'Genetic_Trend (1)'!$A$2:$A$22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'Genetic_Trend (1)'!$D$2:$D$22</c:f>
              <c:numCache>
                <c:formatCode>General</c:formatCode>
                <c:ptCount val="21"/>
                <c:pt idx="0">
                  <c:v>41</c:v>
                </c:pt>
                <c:pt idx="1">
                  <c:v>68</c:v>
                </c:pt>
                <c:pt idx="2">
                  <c:v>65</c:v>
                </c:pt>
                <c:pt idx="3">
                  <c:v>106</c:v>
                </c:pt>
                <c:pt idx="4">
                  <c:v>137</c:v>
                </c:pt>
                <c:pt idx="5">
                  <c:v>83</c:v>
                </c:pt>
                <c:pt idx="6">
                  <c:v>115</c:v>
                </c:pt>
                <c:pt idx="7">
                  <c:v>85</c:v>
                </c:pt>
                <c:pt idx="8">
                  <c:v>105</c:v>
                </c:pt>
                <c:pt idx="9">
                  <c:v>115</c:v>
                </c:pt>
                <c:pt idx="10">
                  <c:v>111</c:v>
                </c:pt>
                <c:pt idx="11">
                  <c:v>85</c:v>
                </c:pt>
                <c:pt idx="12">
                  <c:v>82</c:v>
                </c:pt>
                <c:pt idx="13">
                  <c:v>85</c:v>
                </c:pt>
                <c:pt idx="14">
                  <c:v>69</c:v>
                </c:pt>
                <c:pt idx="15">
                  <c:v>35</c:v>
                </c:pt>
                <c:pt idx="16">
                  <c:v>29</c:v>
                </c:pt>
                <c:pt idx="17">
                  <c:v>27</c:v>
                </c:pt>
                <c:pt idx="18">
                  <c:v>0</c:v>
                </c:pt>
                <c:pt idx="19">
                  <c:v>-31</c:v>
                </c:pt>
                <c:pt idx="20">
                  <c:v>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47-EC4F-B081-2EEA4C95FF68}"/>
            </c:ext>
          </c:extLst>
        </c:ser>
        <c:ser>
          <c:idx val="1"/>
          <c:order val="1"/>
          <c:tx>
            <c:strRef>
              <c:f>'Genetic_Trend (1)'!$F$1</c:f>
              <c:strCache>
                <c:ptCount val="1"/>
                <c:pt idx="0">
                  <c:v>Sire BV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'Genetic_Trend (1)'!$A$2:$A$22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'Genetic_Trend (1)'!$F$2:$F$22</c:f>
              <c:numCache>
                <c:formatCode>General</c:formatCode>
                <c:ptCount val="21"/>
                <c:pt idx="0">
                  <c:v>-6</c:v>
                </c:pt>
                <c:pt idx="1">
                  <c:v>55</c:v>
                </c:pt>
                <c:pt idx="2">
                  <c:v>79</c:v>
                </c:pt>
                <c:pt idx="3">
                  <c:v>134</c:v>
                </c:pt>
                <c:pt idx="4">
                  <c:v>147</c:v>
                </c:pt>
                <c:pt idx="5">
                  <c:v>116</c:v>
                </c:pt>
                <c:pt idx="6">
                  <c:v>124</c:v>
                </c:pt>
                <c:pt idx="7">
                  <c:v>59</c:v>
                </c:pt>
                <c:pt idx="8">
                  <c:v>79</c:v>
                </c:pt>
                <c:pt idx="9">
                  <c:v>134</c:v>
                </c:pt>
                <c:pt idx="10">
                  <c:v>120</c:v>
                </c:pt>
                <c:pt idx="11">
                  <c:v>58</c:v>
                </c:pt>
                <c:pt idx="12">
                  <c:v>64</c:v>
                </c:pt>
                <c:pt idx="13">
                  <c:v>56</c:v>
                </c:pt>
                <c:pt idx="14">
                  <c:v>17</c:v>
                </c:pt>
                <c:pt idx="15">
                  <c:v>5</c:v>
                </c:pt>
                <c:pt idx="16">
                  <c:v>7</c:v>
                </c:pt>
                <c:pt idx="17">
                  <c:v>-13</c:v>
                </c:pt>
                <c:pt idx="18">
                  <c:v>-39</c:v>
                </c:pt>
                <c:pt idx="19">
                  <c:v>-53</c:v>
                </c:pt>
                <c:pt idx="20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47-EC4F-B081-2EEA4C95F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6471776"/>
        <c:axId val="1996475744"/>
      </c:lineChart>
      <c:catAx>
        <c:axId val="1996471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aseline="0"/>
                  <a:t>Animal 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475744"/>
        <c:crossesAt val="-100"/>
        <c:auto val="1"/>
        <c:lblAlgn val="ctr"/>
        <c:lblOffset val="100"/>
        <c:noMultiLvlLbl val="0"/>
      </c:catAx>
      <c:valAx>
        <c:axId val="199647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aseline="0"/>
                  <a:t>Residual Feed Intale (pounds)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647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'CM$'!$C$3:$C$4</c:f>
              <c:strCache>
                <c:ptCount val="2"/>
                <c:pt idx="0">
                  <c:v>Cow PTA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'CM$'!$C$5:$C$53</c:f>
              <c:numCache>
                <c:formatCode>General</c:formatCode>
                <c:ptCount val="49"/>
                <c:pt idx="0">
                  <c:v>-1378</c:v>
                </c:pt>
                <c:pt idx="1">
                  <c:v>-1366</c:v>
                </c:pt>
                <c:pt idx="2">
                  <c:v>-1349</c:v>
                </c:pt>
                <c:pt idx="3">
                  <c:v>-1340</c:v>
                </c:pt>
                <c:pt idx="4">
                  <c:v>-1325</c:v>
                </c:pt>
                <c:pt idx="5">
                  <c:v>-1309</c:v>
                </c:pt>
                <c:pt idx="6">
                  <c:v>-1285</c:v>
                </c:pt>
                <c:pt idx="7">
                  <c:v>-1265</c:v>
                </c:pt>
                <c:pt idx="8">
                  <c:v>-1240</c:v>
                </c:pt>
                <c:pt idx="9">
                  <c:v>-1219</c:v>
                </c:pt>
                <c:pt idx="10">
                  <c:v>-1194</c:v>
                </c:pt>
                <c:pt idx="11">
                  <c:v>-1178</c:v>
                </c:pt>
                <c:pt idx="12">
                  <c:v>-1158</c:v>
                </c:pt>
                <c:pt idx="13">
                  <c:v>-1115</c:v>
                </c:pt>
                <c:pt idx="14">
                  <c:v>-1082</c:v>
                </c:pt>
                <c:pt idx="15">
                  <c:v>-1053</c:v>
                </c:pt>
                <c:pt idx="16">
                  <c:v>-1028</c:v>
                </c:pt>
                <c:pt idx="17">
                  <c:v>-1010</c:v>
                </c:pt>
                <c:pt idx="18">
                  <c:v>-991</c:v>
                </c:pt>
                <c:pt idx="19">
                  <c:v>-971</c:v>
                </c:pt>
                <c:pt idx="20">
                  <c:v>-948</c:v>
                </c:pt>
                <c:pt idx="21">
                  <c:v>-930</c:v>
                </c:pt>
                <c:pt idx="22">
                  <c:v>-906</c:v>
                </c:pt>
                <c:pt idx="23">
                  <c:v>-893</c:v>
                </c:pt>
                <c:pt idx="24">
                  <c:v>-871</c:v>
                </c:pt>
                <c:pt idx="25">
                  <c:v>-861</c:v>
                </c:pt>
                <c:pt idx="26">
                  <c:v>-838</c:v>
                </c:pt>
                <c:pt idx="27">
                  <c:v>-819</c:v>
                </c:pt>
                <c:pt idx="28">
                  <c:v>-805</c:v>
                </c:pt>
                <c:pt idx="29">
                  <c:v>-787</c:v>
                </c:pt>
                <c:pt idx="30">
                  <c:v>-770</c:v>
                </c:pt>
                <c:pt idx="31">
                  <c:v>-751</c:v>
                </c:pt>
                <c:pt idx="32">
                  <c:v>-726</c:v>
                </c:pt>
                <c:pt idx="33">
                  <c:v>-706</c:v>
                </c:pt>
                <c:pt idx="34">
                  <c:v>-680</c:v>
                </c:pt>
                <c:pt idx="35">
                  <c:v>-646</c:v>
                </c:pt>
                <c:pt idx="36">
                  <c:v>-618</c:v>
                </c:pt>
                <c:pt idx="37">
                  <c:v>-581</c:v>
                </c:pt>
                <c:pt idx="38">
                  <c:v>-534</c:v>
                </c:pt>
                <c:pt idx="39">
                  <c:v>-472</c:v>
                </c:pt>
                <c:pt idx="40">
                  <c:v>-411</c:v>
                </c:pt>
                <c:pt idx="41">
                  <c:v>-347</c:v>
                </c:pt>
                <c:pt idx="42">
                  <c:v>-266</c:v>
                </c:pt>
                <c:pt idx="43">
                  <c:v>-184</c:v>
                </c:pt>
                <c:pt idx="44">
                  <c:v>-91</c:v>
                </c:pt>
                <c:pt idx="45">
                  <c:v>2</c:v>
                </c:pt>
                <c:pt idx="46">
                  <c:v>86</c:v>
                </c:pt>
                <c:pt idx="47">
                  <c:v>172</c:v>
                </c:pt>
                <c:pt idx="48">
                  <c:v>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6F-4544-AE50-C8EE553A1244}"/>
            </c:ext>
          </c:extLst>
        </c:ser>
        <c:ser>
          <c:idx val="1"/>
          <c:order val="1"/>
          <c:tx>
            <c:strRef>
              <c:f>'CM$'!$E$3:$E$4</c:f>
              <c:strCache>
                <c:ptCount val="2"/>
                <c:pt idx="0">
                  <c:v>Sire PTA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'CM$'!$A$5:$A$53</c:f>
              <c:numCache>
                <c:formatCode>General</c:formatCode>
                <c:ptCount val="49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</c:numCache>
            </c:numRef>
          </c:cat>
          <c:val>
            <c:numRef>
              <c:f>'CM$'!$E$5:$E$53</c:f>
              <c:numCache>
                <c:formatCode>General</c:formatCode>
                <c:ptCount val="49"/>
                <c:pt idx="0">
                  <c:v>-1337</c:v>
                </c:pt>
                <c:pt idx="1">
                  <c:v>-1316</c:v>
                </c:pt>
                <c:pt idx="2">
                  <c:v>-1288</c:v>
                </c:pt>
                <c:pt idx="3">
                  <c:v>-1265</c:v>
                </c:pt>
                <c:pt idx="4">
                  <c:v>-1237</c:v>
                </c:pt>
                <c:pt idx="5">
                  <c:v>-1215</c:v>
                </c:pt>
                <c:pt idx="6">
                  <c:v>-1185</c:v>
                </c:pt>
                <c:pt idx="7">
                  <c:v>-1164</c:v>
                </c:pt>
                <c:pt idx="8">
                  <c:v>-1140</c:v>
                </c:pt>
                <c:pt idx="9">
                  <c:v>-1122</c:v>
                </c:pt>
                <c:pt idx="10">
                  <c:v>-1098</c:v>
                </c:pt>
                <c:pt idx="11">
                  <c:v>-1090</c:v>
                </c:pt>
                <c:pt idx="12">
                  <c:v>-1076</c:v>
                </c:pt>
                <c:pt idx="13">
                  <c:v>-1018</c:v>
                </c:pt>
                <c:pt idx="14">
                  <c:v>-976</c:v>
                </c:pt>
                <c:pt idx="15">
                  <c:v>-949</c:v>
                </c:pt>
                <c:pt idx="16">
                  <c:v>-929</c:v>
                </c:pt>
                <c:pt idx="17">
                  <c:v>-923</c:v>
                </c:pt>
                <c:pt idx="18">
                  <c:v>-912</c:v>
                </c:pt>
                <c:pt idx="19">
                  <c:v>-896</c:v>
                </c:pt>
                <c:pt idx="20">
                  <c:v>-876</c:v>
                </c:pt>
                <c:pt idx="21">
                  <c:v>-860</c:v>
                </c:pt>
                <c:pt idx="22">
                  <c:v>-834</c:v>
                </c:pt>
                <c:pt idx="23">
                  <c:v>-825</c:v>
                </c:pt>
                <c:pt idx="24">
                  <c:v>-803</c:v>
                </c:pt>
                <c:pt idx="25">
                  <c:v>-802</c:v>
                </c:pt>
                <c:pt idx="26">
                  <c:v>-777</c:v>
                </c:pt>
                <c:pt idx="27">
                  <c:v>-758</c:v>
                </c:pt>
                <c:pt idx="28">
                  <c:v>-747</c:v>
                </c:pt>
                <c:pt idx="29">
                  <c:v>-729</c:v>
                </c:pt>
                <c:pt idx="30">
                  <c:v>-708</c:v>
                </c:pt>
                <c:pt idx="31">
                  <c:v>-688</c:v>
                </c:pt>
                <c:pt idx="32">
                  <c:v>-659</c:v>
                </c:pt>
                <c:pt idx="33">
                  <c:v>-634</c:v>
                </c:pt>
                <c:pt idx="34">
                  <c:v>-602</c:v>
                </c:pt>
                <c:pt idx="35">
                  <c:v>-558</c:v>
                </c:pt>
                <c:pt idx="36">
                  <c:v>-525</c:v>
                </c:pt>
                <c:pt idx="37">
                  <c:v>-481</c:v>
                </c:pt>
                <c:pt idx="38">
                  <c:v>-417</c:v>
                </c:pt>
                <c:pt idx="39">
                  <c:v>-326</c:v>
                </c:pt>
                <c:pt idx="40">
                  <c:v>-244</c:v>
                </c:pt>
                <c:pt idx="41">
                  <c:v>-168</c:v>
                </c:pt>
                <c:pt idx="42">
                  <c:v>-66</c:v>
                </c:pt>
                <c:pt idx="43">
                  <c:v>26</c:v>
                </c:pt>
                <c:pt idx="44">
                  <c:v>135</c:v>
                </c:pt>
                <c:pt idx="45">
                  <c:v>255</c:v>
                </c:pt>
                <c:pt idx="46">
                  <c:v>346</c:v>
                </c:pt>
                <c:pt idx="47">
                  <c:v>429</c:v>
                </c:pt>
                <c:pt idx="48">
                  <c:v>487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6F-4544-AE50-C8EE553A1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7295808"/>
        <c:axId val="1587528511"/>
      </c:lineChart>
      <c:catAx>
        <c:axId val="887295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/>
                  <a:t>Birth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7528511"/>
        <c:crossesAt val="-1400"/>
        <c:auto val="1"/>
        <c:lblAlgn val="ctr"/>
        <c:lblOffset val="100"/>
        <c:noMultiLvlLbl val="0"/>
      </c:catAx>
      <c:valAx>
        <c:axId val="1587528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i="0" baseline="0" dirty="0"/>
                  <a:t>Cheese merit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729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Sheet1!$A$5:$A$34</c:f>
              <c:strCach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X</c:v>
                </c:pt>
              </c:strCache>
            </c:strRef>
          </c:cat>
          <c:val>
            <c:numRef>
              <c:f>Sheet1!$C$5:$C$34</c:f>
              <c:numCache>
                <c:formatCode>General</c:formatCode>
                <c:ptCount val="30"/>
                <c:pt idx="0">
                  <c:v>363.5</c:v>
                </c:pt>
                <c:pt idx="1">
                  <c:v>302</c:v>
                </c:pt>
                <c:pt idx="2">
                  <c:v>314</c:v>
                </c:pt>
                <c:pt idx="3">
                  <c:v>255.62</c:v>
                </c:pt>
                <c:pt idx="4">
                  <c:v>311.5</c:v>
                </c:pt>
                <c:pt idx="5">
                  <c:v>244</c:v>
                </c:pt>
                <c:pt idx="6">
                  <c:v>271</c:v>
                </c:pt>
                <c:pt idx="7">
                  <c:v>270.76</c:v>
                </c:pt>
                <c:pt idx="8">
                  <c:v>217.76</c:v>
                </c:pt>
                <c:pt idx="9">
                  <c:v>250.88</c:v>
                </c:pt>
                <c:pt idx="10">
                  <c:v>325.76</c:v>
                </c:pt>
                <c:pt idx="11">
                  <c:v>233</c:v>
                </c:pt>
                <c:pt idx="12">
                  <c:v>264.5</c:v>
                </c:pt>
                <c:pt idx="13">
                  <c:v>359.76</c:v>
                </c:pt>
                <c:pt idx="14">
                  <c:v>236</c:v>
                </c:pt>
                <c:pt idx="15">
                  <c:v>224.38</c:v>
                </c:pt>
                <c:pt idx="16">
                  <c:v>219</c:v>
                </c:pt>
                <c:pt idx="17">
                  <c:v>287.5</c:v>
                </c:pt>
                <c:pt idx="18">
                  <c:v>248.5</c:v>
                </c:pt>
                <c:pt idx="19">
                  <c:v>244.62</c:v>
                </c:pt>
                <c:pt idx="20">
                  <c:v>176.25</c:v>
                </c:pt>
                <c:pt idx="21">
                  <c:v>195.124</c:v>
                </c:pt>
                <c:pt idx="22">
                  <c:v>234.5</c:v>
                </c:pt>
                <c:pt idx="23">
                  <c:v>166.5</c:v>
                </c:pt>
                <c:pt idx="24">
                  <c:v>185.124</c:v>
                </c:pt>
                <c:pt idx="25">
                  <c:v>193.376</c:v>
                </c:pt>
                <c:pt idx="26">
                  <c:v>120.688</c:v>
                </c:pt>
                <c:pt idx="27">
                  <c:v>193</c:v>
                </c:pt>
                <c:pt idx="28">
                  <c:v>173.25</c:v>
                </c:pt>
                <c:pt idx="29">
                  <c:v>222.38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FC-5B41-A045-053F2D5ADA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141973440"/>
        <c:axId val="1142004736"/>
      </c:barChart>
      <c:catAx>
        <c:axId val="1141973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/>
                  <a:t>Chromosome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004736"/>
        <c:crosses val="autoZero"/>
        <c:auto val="1"/>
        <c:lblAlgn val="ctr"/>
        <c:lblOffset val="100"/>
        <c:noMultiLvlLbl val="0"/>
      </c:catAx>
      <c:valAx>
        <c:axId val="11420047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/>
                  <a:t>Chromosomal EBV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197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FA4DEF-497B-0D5F-1EA1-CEB3A057B4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C5FE6-0CEB-633D-A5A2-6236C5E7C6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3EC99-C6F1-4582-80D3-E6064247AD91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07A17-CC9A-AE09-4335-8FD4D0295C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024AE7-8282-A805-9F46-C15F7CCE54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64F67-1010-4130-84DD-F7AB835A7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4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45288-93BD-49F7-B41B-1F43275315FF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D96A0-3BDD-4D39-A26A-FF93A620BF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070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9AE19-7A03-4247-A9AD-25EEF61F9B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39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9F8C8-7712-45BB-B9C8-50F27F3DA65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61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1716" eaLnBrk="0" hangingPunct="0"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372" indent="-302066" defTabSz="981716" eaLnBrk="0" hangingPunct="0"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265" indent="-241653" defTabSz="981716" eaLnBrk="0" hangingPunct="0"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571" indent="-241653" defTabSz="981716" eaLnBrk="0" hangingPunct="0"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8" indent="-241653" defTabSz="981716" eaLnBrk="0" hangingPunct="0"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8184" indent="-241653" defTabSz="981716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1490" indent="-241653" defTabSz="981716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4796" indent="-241653" defTabSz="981716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8102" indent="-241653" defTabSz="981716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817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667C24-FDEA-4121-89AB-3AEE5642DDCC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34" charset="-128"/>
              </a:rPr>
              <a:pPr marL="0" marR="0" lvl="0" indent="0" algn="r" defTabSz="98171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7213" y="731838"/>
            <a:ext cx="6507162" cy="36607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438" y="4637247"/>
            <a:ext cx="6092606" cy="4392216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033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E2F2A-D34E-3F5F-8CE9-2F642D68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6DAE3-22C7-AE1C-D672-F244D42D9E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2AB3B2-7AD0-994D-9BE8-71B280D3B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DF4B6-C25E-DA0A-96EF-31A489703C9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E3FFF3-09A3-FF52-222B-FEDC4BBA8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57367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3805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F7C56-861D-499D-8170-A7A5367EEB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09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24580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087438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ea typeface="ＭＳ Ｐゴシック" pitchFamily="34" charset="-128"/>
                <a:cs typeface="ＭＳ Ｐゴシック" pitchFamily="34" charset="-12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03028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59F38F-3558-747E-0C0C-843FF4886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66BB833B-DEF9-0666-60FE-7A7DB0A1598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6B82D78-72CA-4280-BF88-9B494D290322}" type="slidenum">
              <a:rPr lang="en-US"/>
              <a:pPr/>
              <a:t>23</a:t>
            </a:fld>
            <a:endParaRPr lang="en-US"/>
          </a:p>
        </p:txBody>
      </p:sp>
      <p:sp>
        <p:nvSpPr>
          <p:cNvPr id="23553" name="Text Box 1">
            <a:extLst>
              <a:ext uri="{FF2B5EF4-FFF2-40B4-BE49-F238E27FC236}">
                <a16:creationId xmlns:a16="http://schemas.microsoft.com/office/drawing/2014/main" id="{F02DC596-0AF7-E298-E54C-78DA55D1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tabLst>
                <a:tab pos="0" algn="l"/>
                <a:tab pos="457153" algn="l"/>
                <a:tab pos="914308" algn="l"/>
                <a:tab pos="1371461" algn="l"/>
                <a:tab pos="1828614" algn="l"/>
                <a:tab pos="2285769" algn="l"/>
                <a:tab pos="2742922" algn="l"/>
                <a:tab pos="3200076" algn="l"/>
                <a:tab pos="3657230" algn="l"/>
                <a:tab pos="4114383" algn="l"/>
                <a:tab pos="4571537" algn="l"/>
                <a:tab pos="5028690" algn="l"/>
                <a:tab pos="5485844" algn="l"/>
                <a:tab pos="5942998" algn="l"/>
                <a:tab pos="6400151" algn="l"/>
                <a:tab pos="6857305" algn="l"/>
                <a:tab pos="7314459" algn="l"/>
                <a:tab pos="7771612" algn="l"/>
                <a:tab pos="8228766" algn="l"/>
                <a:tab pos="8685920" algn="l"/>
                <a:tab pos="9143073" algn="l"/>
              </a:tabLst>
            </a:pPr>
            <a:fld id="{6018535E-751A-41F6-88D1-9C22E6D1F4CD}" type="slidenum">
              <a:rPr lang="en-US" sz="1400">
                <a:solidFill>
                  <a:srgbClr val="000000"/>
                </a:solidFill>
                <a:latin typeface="Times New Roman" pitchFamily="16" charset="0"/>
              </a:rPr>
              <a:pPr algn="r">
                <a:tabLst>
                  <a:tab pos="0" algn="l"/>
                  <a:tab pos="457153" algn="l"/>
                  <a:tab pos="914308" algn="l"/>
                  <a:tab pos="1371461" algn="l"/>
                  <a:tab pos="1828614" algn="l"/>
                  <a:tab pos="2285769" algn="l"/>
                  <a:tab pos="2742922" algn="l"/>
                  <a:tab pos="3200076" algn="l"/>
                  <a:tab pos="3657230" algn="l"/>
                  <a:tab pos="4114383" algn="l"/>
                  <a:tab pos="4571537" algn="l"/>
                  <a:tab pos="5028690" algn="l"/>
                  <a:tab pos="5485844" algn="l"/>
                  <a:tab pos="5942998" algn="l"/>
                  <a:tab pos="6400151" algn="l"/>
                  <a:tab pos="6857305" algn="l"/>
                  <a:tab pos="7314459" algn="l"/>
                  <a:tab pos="7771612" algn="l"/>
                  <a:tab pos="8228766" algn="l"/>
                  <a:tab pos="8685920" algn="l"/>
                  <a:tab pos="9143073" algn="l"/>
                </a:tabLst>
              </a:pPr>
              <a:t>23</a:t>
            </a:fld>
            <a:endParaRPr lang="en-US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2505EBFF-F077-E30F-C420-940DE8D4D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8963" y="9555164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tabLst>
                <a:tab pos="0" algn="l"/>
                <a:tab pos="457153" algn="l"/>
                <a:tab pos="914308" algn="l"/>
                <a:tab pos="1371461" algn="l"/>
                <a:tab pos="1828614" algn="l"/>
                <a:tab pos="2285769" algn="l"/>
                <a:tab pos="2742922" algn="l"/>
                <a:tab pos="3200076" algn="l"/>
                <a:tab pos="3657230" algn="l"/>
                <a:tab pos="4114383" algn="l"/>
                <a:tab pos="4571537" algn="l"/>
                <a:tab pos="5028690" algn="l"/>
                <a:tab pos="5485844" algn="l"/>
                <a:tab pos="5942998" algn="l"/>
                <a:tab pos="6400151" algn="l"/>
                <a:tab pos="6857305" algn="l"/>
                <a:tab pos="7314459" algn="l"/>
                <a:tab pos="7771612" algn="l"/>
                <a:tab pos="8228766" algn="l"/>
                <a:tab pos="8685920" algn="l"/>
                <a:tab pos="9143073" algn="l"/>
              </a:tabLst>
            </a:pPr>
            <a:fld id="{9E55A56F-54AE-4FBD-A708-A85679E2043A}" type="slidenum">
              <a:rPr lang="en-US" sz="1400">
                <a:solidFill>
                  <a:srgbClr val="000000"/>
                </a:solidFill>
                <a:latin typeface="Times New Roman" pitchFamily="16" charset="0"/>
              </a:rPr>
              <a:pPr algn="r">
                <a:tabLst>
                  <a:tab pos="0" algn="l"/>
                  <a:tab pos="457153" algn="l"/>
                  <a:tab pos="914308" algn="l"/>
                  <a:tab pos="1371461" algn="l"/>
                  <a:tab pos="1828614" algn="l"/>
                  <a:tab pos="2285769" algn="l"/>
                  <a:tab pos="2742922" algn="l"/>
                  <a:tab pos="3200076" algn="l"/>
                  <a:tab pos="3657230" algn="l"/>
                  <a:tab pos="4114383" algn="l"/>
                  <a:tab pos="4571537" algn="l"/>
                  <a:tab pos="5028690" algn="l"/>
                  <a:tab pos="5485844" algn="l"/>
                  <a:tab pos="5942998" algn="l"/>
                  <a:tab pos="6400151" algn="l"/>
                  <a:tab pos="6857305" algn="l"/>
                  <a:tab pos="7314459" algn="l"/>
                  <a:tab pos="7771612" algn="l"/>
                  <a:tab pos="8228766" algn="l"/>
                  <a:tab pos="8685920" algn="l"/>
                  <a:tab pos="9143073" algn="l"/>
                </a:tabLst>
              </a:pPr>
              <a:t>23</a:t>
            </a:fld>
            <a:endParaRPr lang="en-US" sz="14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0D9675A-A79E-5BBC-B49F-B999838C4CF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09575" y="706438"/>
            <a:ext cx="6202363" cy="34893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CDB5A7F2-2FF1-3A0C-861C-10FBAF8DB1C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23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F463C-3B5A-D313-20DD-5C781CE70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F2976-8A9B-314B-22E1-7665BE831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14A37-A583-B234-B082-8203B9F03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7D76B-C726-58E8-95A9-CB9A6B6FEA3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A9EE0-38BB-C90D-C4AA-0A1430054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94988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BBE8A-BCC2-2D82-5E5F-B7719F61C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33E132-80C7-6387-5254-7099B1194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15E806-54DA-AD97-83D1-BAD66C082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5D0F3-BA06-9D34-2053-655A46C7450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8/15/2017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76D1A-612A-00DF-81CC-3139A822C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88325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83827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6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086F85-6E23-2574-90F9-D53BABBD97E0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81743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26021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3547759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292"/>
          <a:stretch/>
        </p:blipFill>
        <p:spPr>
          <a:xfrm>
            <a:off x="10061448" y="0"/>
            <a:ext cx="2130552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9E688B-F046-28B9-F750-36FE66EAF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81E7B4-5414-79CA-52C5-4AAE026D4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C41A3A-552F-93DD-FAE1-A74A39D7CAE0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6422"/>
            <a:ext cx="10871200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7AA259D-3BC5-46DB-C583-AED071632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7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E2F6D87-4DA1-324F-1EF6-390F3A1C6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FFFDFD-DB7B-DCAB-138B-E5AF8CEE7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BE0007E2-37FB-2A38-C239-9104B047A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D3D452D-1C50-733F-BC89-BC1B1DD81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37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B2DC65-4BCC-316D-E208-B9948256BABD}"/>
              </a:ext>
            </a:extLst>
          </p:cNvPr>
          <p:cNvSpPr/>
          <p:nvPr userDrawn="1"/>
        </p:nvSpPr>
        <p:spPr>
          <a:xfrm>
            <a:off x="230587" y="6033306"/>
            <a:ext cx="1383527" cy="69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6B1E30-EB34-962D-AF5A-49AF80E63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876DE7-D576-2946-431B-78078B2C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EC243-12E6-A69C-8600-7760688D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142CB21D-841F-FA3C-891B-B5DACA79D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2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BC66E6-68FB-5B0B-C4C4-928BA3A2435E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903B0-B744-F1F7-4075-4E5D45171C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7FFE65-E63E-891D-EAD0-AEC7F1636E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06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4C0013-BD3C-5ED3-91AC-C8F15EB5D2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1928F5-41ED-78BF-9DBD-FC0CDA792B7F}"/>
              </a:ext>
            </a:extLst>
          </p:cNvPr>
          <p:cNvSpPr/>
          <p:nvPr userDrawn="1"/>
        </p:nvSpPr>
        <p:spPr>
          <a:xfrm>
            <a:off x="3455581" y="2121195"/>
            <a:ext cx="5280837" cy="261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27874-2018-EAC0-FF20-4174A7DBC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776531" y="2410397"/>
            <a:ext cx="4638937" cy="203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99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0B6C659-EC79-25B4-AF09-4D7CA7DA3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accent5">
                    <a:lumMod val="1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261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IP-2017 Title and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0"/>
            <a:ext cx="11216640" cy="6397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1188720"/>
            <a:ext cx="5364480" cy="5120640"/>
          </a:xfr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6708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IP-2017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21922"/>
            <a:ext cx="11216640" cy="6397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341120"/>
            <a:ext cx="11216640" cy="4876801"/>
          </a:xfrm>
        </p:spPr>
        <p:txBody>
          <a:bodyPr/>
          <a:lstStyle>
            <a:lvl1pPr>
              <a:lnSpc>
                <a:spcPts val="3600"/>
              </a:lnSpc>
              <a:spcAft>
                <a:spcPts val="1600"/>
              </a:spcAft>
              <a:defRPr sz="3200"/>
            </a:lvl1pPr>
            <a:lvl2pPr>
              <a:lnSpc>
                <a:spcPts val="3600"/>
              </a:lnSpc>
              <a:spcAft>
                <a:spcPts val="1600"/>
              </a:spcAft>
              <a:defRPr sz="3200"/>
            </a:lvl2pPr>
            <a:lvl3pPr>
              <a:lnSpc>
                <a:spcPts val="3600"/>
              </a:lnSpc>
              <a:spcAft>
                <a:spcPts val="1600"/>
              </a:spcAft>
              <a:defRPr sz="32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767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399">
                <a:solidFill>
                  <a:schemeClr val="accent6"/>
                </a:solidFill>
              </a:defRPr>
            </a:lvl1pPr>
          </a:lstStyle>
          <a:p>
            <a:fld id="{A4E23D8D-D0D1-46A4-9136-B4366E746A6D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399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1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14E3A0-9CBB-8B14-85CA-584EF106A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A68959-5EC3-1879-2580-69D0E211E70D}"/>
              </a:ext>
            </a:extLst>
          </p:cNvPr>
          <p:cNvSpPr/>
          <p:nvPr userDrawn="1"/>
        </p:nvSpPr>
        <p:spPr>
          <a:xfrm>
            <a:off x="4158491" y="930170"/>
            <a:ext cx="3793317" cy="175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A915BF-7786-15B8-1843-B6EE100804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495529" y="1081373"/>
            <a:ext cx="3200942" cy="140570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CE0082-00DA-A956-331F-9DFEA9A5C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68EF58B-04A6-69BE-51EA-7EB2C3BB2E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7567" y="3262561"/>
            <a:ext cx="10536865" cy="1363108"/>
          </a:xfrm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FE8DAC-28B7-BAD8-AEC4-34D6E37078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7566" y="5160477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DA6CC9C-CE37-07DD-7662-C0891B82E41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7566" y="5747287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</p:spTree>
    <p:extLst>
      <p:ext uri="{BB962C8B-B14F-4D97-AF65-F5344CB8AC3E}">
        <p14:creationId xmlns:p14="http://schemas.microsoft.com/office/powerpoint/2010/main" val="1728324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27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F1D89-1FD1-217B-901D-3A1130AFB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86"/>
          <a:stretch/>
        </p:blipFill>
        <p:spPr>
          <a:xfrm>
            <a:off x="-2" y="547688"/>
            <a:ext cx="12192001" cy="63103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A3FE6E-1091-B257-D514-FC2B0D5EAA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6715" y="2190896"/>
            <a:ext cx="10536865" cy="2399191"/>
          </a:xfrm>
          <a:ln>
            <a:noFill/>
          </a:ln>
        </p:spPr>
        <p:txBody>
          <a:bodyPr anchor="ctr" anchorCtr="0">
            <a:normAutofit/>
          </a:bodyPr>
          <a:lstStyle>
            <a:lvl1pPr algn="ctr">
              <a:lnSpc>
                <a:spcPct val="90000"/>
              </a:lnSpc>
              <a:defRPr sz="6000" b="1">
                <a:solidFill>
                  <a:srgbClr val="25205E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C2468-9773-10C3-7E79-593CFD92E1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2271" y="651605"/>
            <a:ext cx="2585755" cy="113554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67E9F8-C69D-2DF9-1BFA-63EEF906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42DC6-F96D-E1E8-8829-FA7511588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6714" y="4890970"/>
            <a:ext cx="10536865" cy="589162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presenter name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14671F7-E8A8-5EC4-C8AD-29A13C6EEF3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86713" y="5433368"/>
            <a:ext cx="10536865" cy="534809"/>
          </a:xfrm>
        </p:spPr>
        <p:txBody>
          <a:bodyPr anchor="b" anchorCtr="1">
            <a:noAutofit/>
          </a:bodyPr>
          <a:lstStyle>
            <a:lvl1pPr marL="0" indent="0" algn="ctr">
              <a:buFontTx/>
              <a:buNone/>
              <a:defRPr sz="30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9144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3716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1828800" indent="0" algn="ctr">
              <a:buFontTx/>
              <a:buNone/>
              <a:defRPr sz="4800" b="1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Event   |   Date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69F87A-BDBF-5336-C899-42E3D5A697D2}"/>
              </a:ext>
            </a:extLst>
          </p:cNvPr>
          <p:cNvCxnSpPr>
            <a:cxnSpLocks/>
          </p:cNvCxnSpPr>
          <p:nvPr userDrawn="1"/>
        </p:nvCxnSpPr>
        <p:spPr>
          <a:xfrm>
            <a:off x="7940298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3071363-B30F-E023-D58B-DFEC927B3BBE}"/>
              </a:ext>
            </a:extLst>
          </p:cNvPr>
          <p:cNvCxnSpPr>
            <a:cxnSpLocks/>
          </p:cNvCxnSpPr>
          <p:nvPr userDrawn="1"/>
        </p:nvCxnSpPr>
        <p:spPr>
          <a:xfrm>
            <a:off x="775211" y="1215655"/>
            <a:ext cx="3383280" cy="0"/>
          </a:xfrm>
          <a:prstGeom prst="line">
            <a:avLst/>
          </a:prstGeom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6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340EC-ADB1-D072-D11C-4684E4B635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82093" y="1509823"/>
            <a:ext cx="6177514" cy="2679404"/>
          </a:xfrm>
        </p:spPr>
        <p:txBody>
          <a:bodyPr anchor="b" anchorCtr="0">
            <a:noAutofit/>
          </a:bodyPr>
          <a:lstStyle>
            <a:lvl1pPr>
              <a:defRPr sz="6000" b="1">
                <a:solidFill>
                  <a:srgbClr val="071D49"/>
                </a:solidFill>
                <a:latin typeface="+mj-lt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A6B5D-88FD-35D7-F941-024EB6FB0E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8AA67-DC29-18E2-11F6-2E23C8255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57442"/>
          <a:stretch/>
        </p:blipFill>
        <p:spPr>
          <a:xfrm>
            <a:off x="0" y="0"/>
            <a:ext cx="518868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4CD2E7C-3333-7E5A-4405-B10D9C2E6CBE}"/>
              </a:ext>
            </a:extLst>
          </p:cNvPr>
          <p:cNvSpPr/>
          <p:nvPr userDrawn="1"/>
        </p:nvSpPr>
        <p:spPr>
          <a:xfrm>
            <a:off x="531628" y="5465135"/>
            <a:ext cx="11334306" cy="691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25838076-45C1-5E90-79E8-BC0F0CDFD6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942" y="5557246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0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ECAAEE-6DD6-72AD-FA69-5EE5CE9B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D84493-AF4D-6F59-216E-B59A60C3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9E4D2-3BA9-1A1C-DFBD-E2B4EA4D3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8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503B47-5A77-F7E4-FFC6-56AC5FD0B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326"/>
          <a:stretch/>
        </p:blipFill>
        <p:spPr>
          <a:xfrm>
            <a:off x="786" y="6125633"/>
            <a:ext cx="12191213" cy="73192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5CE094E-62AC-D00C-B63C-FC4E0403142A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FE711E-A156-0501-6322-F8856F139C66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72B1EE4-BE00-0236-D7DA-DB3C1D56D3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AC7291C-6330-48C4-FFCE-08968528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B8F4340-CFED-9A3E-E0E8-46652C7AC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2D7192D-73B6-5EA7-C153-A462135AC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6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A0017-6C1D-DD93-9427-53250AD74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275"/>
          <a:stretch/>
        </p:blipFill>
        <p:spPr>
          <a:xfrm>
            <a:off x="786" y="6122079"/>
            <a:ext cx="12191212" cy="7354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86B950B-FC3F-F059-0854-25ABE9FDBC60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A43FE9-8759-EC3F-1B5E-80C390BAFAF3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A1512A9-4FBC-1F29-AF87-4413F6A4E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35EBB46A-FE63-13A6-C067-6F1A0521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9A5B378-E4C0-2069-0232-7B3F7B14A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425241-CDB5-2F2B-2B2F-32C0FB3CF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9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B76725-0B78-3333-AAA7-3F1D8967B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6" y="0"/>
            <a:ext cx="12191212" cy="685755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99D540C-CBC4-AFF1-9FF4-ED18C9AEDC66}"/>
              </a:ext>
            </a:extLst>
          </p:cNvPr>
          <p:cNvGrpSpPr/>
          <p:nvPr userDrawn="1"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9198AB-FE4D-2B93-CB2D-0068E9523474}"/>
                </a:ext>
              </a:extLst>
            </p:cNvPr>
            <p:cNvSpPr/>
            <p:nvPr userDrawn="1"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D4DD22-65A0-B11D-4AC1-0D44CF1E8F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BD4929B7-C6B3-071A-617B-7416AD0C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1FE838E-3BDD-3741-BA19-D3CF32E30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0065E2B-6C7C-ECD3-BC6A-2D96A88D2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2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500"/>
          <a:stretch/>
        </p:blipFill>
        <p:spPr>
          <a:xfrm>
            <a:off x="10058400" y="0"/>
            <a:ext cx="21336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3044AD-7914-F595-9CF2-95CDF6DAB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9296400" cy="1561328"/>
          </a:xfrm>
        </p:spPr>
        <p:txBody>
          <a:bodyPr/>
          <a:lstStyle>
            <a:lvl1pPr>
              <a:defRPr b="1">
                <a:solidFill>
                  <a:srgbClr val="262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11EC6C-7C4E-AB87-2C78-D09076A06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9296400" cy="4158252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0DC89A-2E07-E671-4522-553F9D6B1447}"/>
              </a:ext>
            </a:extLst>
          </p:cNvPr>
          <p:cNvCxnSpPr>
            <a:cxnSpLocks/>
          </p:cNvCxnSpPr>
          <p:nvPr userDrawn="1"/>
        </p:nvCxnSpPr>
        <p:spPr>
          <a:xfrm flipH="1">
            <a:off x="1320800" y="370072"/>
            <a:ext cx="10871200" cy="0"/>
          </a:xfrm>
          <a:prstGeom prst="line">
            <a:avLst/>
          </a:prstGeom>
          <a:ln w="222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2C03081-4E4A-CBBC-4C35-6C5CF02C7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20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A65FB0-D5E0-EB8D-17B0-BEFC54CE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9A289-4902-A41F-CB51-17F0AE148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4E7C9-7D30-CC19-F767-6AEBE2A48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82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D8BB28C3-8759-2177-2662-026CEF4C73CA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326066" y="6127417"/>
            <a:ext cx="1177028" cy="51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6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83" r:id="rId3"/>
    <p:sldLayoutId id="2147483682" r:id="rId4"/>
    <p:sldLayoutId id="2147483650" r:id="rId5"/>
    <p:sldLayoutId id="2147483671" r:id="rId6"/>
    <p:sldLayoutId id="2147483673" r:id="rId7"/>
    <p:sldLayoutId id="2147483672" r:id="rId8"/>
    <p:sldLayoutId id="2147483674" r:id="rId9"/>
    <p:sldLayoutId id="2147483676" r:id="rId10"/>
    <p:sldLayoutId id="2147483677" r:id="rId11"/>
    <p:sldLayoutId id="2147483680" r:id="rId12"/>
    <p:sldLayoutId id="2147483660" r:id="rId13"/>
    <p:sldLayoutId id="2147483663" r:id="rId14"/>
    <p:sldLayoutId id="2147483661" r:id="rId15"/>
    <p:sldLayoutId id="2147483681" r:id="rId16"/>
    <p:sldLayoutId id="2147483684" r:id="rId17"/>
    <p:sldLayoutId id="2147483686" r:id="rId18"/>
    <p:sldLayoutId id="2147483688" r:id="rId19"/>
    <p:sldLayoutId id="214748368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5205E"/>
          </a:solidFill>
          <a:latin typeface="Arial Bold" panose="020B0704020202020204" pitchFamily="34" charset="0"/>
          <a:ea typeface="+mj-ea"/>
          <a:cs typeface="Arial Bold" panose="020B07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Clr>
          <a:srgbClr val="AB1E2C"/>
        </a:buClr>
        <a:buSzPct val="50000"/>
        <a:buFont typeface="Garamond" panose="02020404030301010803" pitchFamily="18" charset="0"/>
        <a:buChar char="►"/>
        <a:defRPr sz="36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▪"/>
        <a:defRPr sz="3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»"/>
        <a:defRPr sz="28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•"/>
        <a:defRPr sz="24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91D2C"/>
        </a:buClr>
        <a:buFont typeface="Garamond" panose="02020404030301010803" pitchFamily="18" charset="0"/>
        <a:buChar char="−"/>
        <a:defRPr sz="2000" kern="1200">
          <a:solidFill>
            <a:srgbClr val="000000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microsoft.com/office/2007/relationships/hdphoto" Target="../media/hdphoto2.wdp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252F6379-AF1A-D377-15B4-D6DD92607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83" y="1889557"/>
            <a:ext cx="11575472" cy="2399191"/>
          </a:xfrm>
        </p:spPr>
        <p:txBody>
          <a:bodyPr>
            <a:normAutofit fontScale="90000"/>
          </a:bodyPr>
          <a:lstStyle/>
          <a:p>
            <a:r>
              <a:rPr lang="en-US" dirty="0"/>
              <a:t>From genomics to herd improvement: Pioneering strategies in dairy cattle breeding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32669E4-48E4-ABED-393F-F17771F1B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3" y="5607944"/>
            <a:ext cx="11575471" cy="589162"/>
          </a:xfrm>
        </p:spPr>
        <p:txBody>
          <a:bodyPr/>
          <a:lstStyle/>
          <a:p>
            <a:r>
              <a:rPr lang="en-US" dirty="0"/>
              <a:t>John B. Cole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chemeClr val="accent1"/>
                </a:solidFill>
              </a:rPr>
              <a:t>Department of Animal Sciences, Donald Henry Barron Reproductive and Perinatal Biology Research Program, and the Genetics Institute, University of Florida, Gainesville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chemeClr val="accent1"/>
                </a:solidFill>
              </a:rPr>
              <a:t>Department of Animal Science, North Carolina State University, Raleigh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solidFill>
                  <a:schemeClr val="accent1"/>
                </a:solidFill>
              </a:rPr>
              <a:t>Department of Animal Biosciences, University of Guelph, Ontario, Canada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CAC3492-CB62-777C-3CE2-666EDF3CE2D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6713" y="6223080"/>
            <a:ext cx="10536865" cy="534809"/>
          </a:xfrm>
        </p:spPr>
        <p:txBody>
          <a:bodyPr/>
          <a:lstStyle/>
          <a:p>
            <a:r>
              <a:rPr lang="en-US" dirty="0"/>
              <a:t>Embrapa Gado de Leite| November 10, 2025</a:t>
            </a:r>
          </a:p>
        </p:txBody>
      </p:sp>
    </p:spTree>
    <p:extLst>
      <p:ext uri="{BB962C8B-B14F-4D97-AF65-F5344CB8AC3E}">
        <p14:creationId xmlns:p14="http://schemas.microsoft.com/office/powerpoint/2010/main" val="296343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does genetic selection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293" y="2934249"/>
            <a:ext cx="11396546" cy="2853234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</a:rPr>
              <a:t>ΔG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genetic gain each year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reliability =</a:t>
            </a:r>
            <a:r>
              <a:rPr lang="en-US" sz="2600" dirty="0"/>
              <a:t> how certain we are about an animal’s predicted genetic merit (genomics </a:t>
            </a:r>
            <a:r>
              <a:rPr lang="en-US" sz="2600" dirty="0">
                <a:solidFill>
                  <a:srgbClr val="00FF0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selection intensity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how selective we are when picking mates (management can </a:t>
            </a:r>
            <a:r>
              <a:rPr lang="en-US" sz="2600" dirty="0">
                <a:solidFill>
                  <a:srgbClr val="00FF00"/>
                </a:solidFill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lang="en-US" sz="2600" dirty="0"/>
              <a:t>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genetic variance =</a:t>
            </a:r>
            <a:r>
              <a:rPr lang="en-US" sz="2600" dirty="0"/>
              <a:t> genetic variation in the population (we can’t really change this)</a:t>
            </a:r>
          </a:p>
          <a:p>
            <a:r>
              <a:rPr lang="en-US" sz="2600" dirty="0">
                <a:solidFill>
                  <a:schemeClr val="accent1"/>
                </a:solidFill>
              </a:rPr>
              <a:t>generation interval =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time between generations (genomics </a:t>
            </a:r>
            <a:r>
              <a:rPr lang="en-US" sz="2600" dirty="0">
                <a:solidFill>
                  <a:srgbClr val="00FF00"/>
                </a:solidFill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en-US" sz="2600" dirty="0"/>
              <a:t>)</a:t>
            </a:r>
          </a:p>
        </p:txBody>
      </p:sp>
      <p:pic>
        <p:nvPicPr>
          <p:cNvPr id="5" name="Picture 4" descr="delta_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49" y="1705885"/>
            <a:ext cx="8001000" cy="9763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A82264-07E4-28B2-7BF2-162657614285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Cole and Spurlock (2016; https://</a:t>
            </a:r>
            <a:r>
              <a:rPr lang="en-US" sz="2400" dirty="0" err="1">
                <a:solidFill>
                  <a:schemeClr val="accent4"/>
                </a:solidFill>
              </a:rPr>
              <a:t>ldhm.adsa.org</a:t>
            </a:r>
            <a:r>
              <a:rPr lang="en-US" sz="2400" dirty="0">
                <a:solidFill>
                  <a:schemeClr val="accent4"/>
                </a:solidFill>
              </a:rPr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28961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4ABB3E-61DB-14C2-C379-0AB3A41F1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Allelic relationship matrices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36FA4-244F-443F-7F21-9EB89F6E29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85" t="26465" r="24704" b="23785"/>
          <a:stretch>
            <a:fillRect/>
          </a:stretch>
        </p:blipFill>
        <p:spPr>
          <a:xfrm>
            <a:off x="170584" y="1854809"/>
            <a:ext cx="5925416" cy="31483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D374E2-6F4D-7094-B9E4-917443C7C1F8}"/>
              </a:ext>
            </a:extLst>
          </p:cNvPr>
          <p:cNvSpPr txBox="1"/>
          <p:nvPr/>
        </p:nvSpPr>
        <p:spPr>
          <a:xfrm>
            <a:off x="1072054" y="5003190"/>
            <a:ext cx="4122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Pedigree-derived 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42A1D9-F551-98E3-D07F-5839DB815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752" t="30036" r="12276" b="18816"/>
          <a:stretch>
            <a:fillRect/>
          </a:stretch>
        </p:blipFill>
        <p:spPr>
          <a:xfrm>
            <a:off x="6233374" y="1854808"/>
            <a:ext cx="5873363" cy="31483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447068-3171-907C-474F-9D5939E3E118}"/>
              </a:ext>
            </a:extLst>
          </p:cNvPr>
          <p:cNvSpPr txBox="1"/>
          <p:nvPr/>
        </p:nvSpPr>
        <p:spPr>
          <a:xfrm>
            <a:off x="7497962" y="5003189"/>
            <a:ext cx="3344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Allelic-based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5B16FF-0ECA-C1E7-8563-FBBB7E5FA01F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>
                <a:solidFill>
                  <a:schemeClr val="accent4"/>
                </a:solidFill>
              </a:rPr>
              <a:t>Nejati-Javaremi</a:t>
            </a:r>
            <a:r>
              <a:rPr lang="en-US" sz="2400" dirty="0">
                <a:solidFill>
                  <a:schemeClr val="accent4"/>
                </a:solidFill>
              </a:rPr>
              <a:t> et al. (1997;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/10.2527/1997.7571738x)</a:t>
            </a:r>
          </a:p>
        </p:txBody>
      </p:sp>
    </p:spTree>
    <p:extLst>
      <p:ext uri="{BB962C8B-B14F-4D97-AF65-F5344CB8AC3E}">
        <p14:creationId xmlns:p14="http://schemas.microsoft.com/office/powerpoint/2010/main" val="467817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BCB69-A296-CFE3-3436-EC9934C7D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01F63C-CE34-20F5-D0D0-E9780998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Two-step genomic prediction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F291BA-7D57-0439-9EE3-C31365EB0C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17" t="25954" r="8796" b="27102"/>
          <a:stretch>
            <a:fillRect/>
          </a:stretch>
        </p:blipFill>
        <p:spPr>
          <a:xfrm>
            <a:off x="463921" y="1687383"/>
            <a:ext cx="7245949" cy="25108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B2CD00-2AE6-D082-C7B4-05E13CE70C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61" t="52743" r="19235" b="34756"/>
          <a:stretch>
            <a:fillRect/>
          </a:stretch>
        </p:blipFill>
        <p:spPr>
          <a:xfrm>
            <a:off x="1487725" y="4982150"/>
            <a:ext cx="5198342" cy="746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44A186-41F2-CA40-B496-A01D9C1EBFB1}"/>
              </a:ext>
            </a:extLst>
          </p:cNvPr>
          <p:cNvSpPr txBox="1"/>
          <p:nvPr/>
        </p:nvSpPr>
        <p:spPr>
          <a:xfrm>
            <a:off x="109650" y="5603298"/>
            <a:ext cx="792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1"/>
                </a:solidFill>
              </a:rPr>
              <a:t>Nejati-Javaremi</a:t>
            </a:r>
            <a:r>
              <a:rPr lang="en-US" sz="2400" dirty="0">
                <a:solidFill>
                  <a:schemeClr val="accent1"/>
                </a:solidFill>
              </a:rPr>
              <a:t> et al. (1997)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9AF798-7A30-DA9B-545F-81543727A4AA}"/>
              </a:ext>
            </a:extLst>
          </p:cNvPr>
          <p:cNvSpPr txBox="1"/>
          <p:nvPr/>
        </p:nvSpPr>
        <p:spPr>
          <a:xfrm>
            <a:off x="1025123" y="4017219"/>
            <a:ext cx="609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Lourenço et al. (2020)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85B68E-F0EF-C4DF-549E-022626B952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2" t="35904" r="20727" b="24792"/>
          <a:stretch>
            <a:fillRect/>
          </a:stretch>
        </p:blipFill>
        <p:spPr>
          <a:xfrm>
            <a:off x="7947751" y="4556449"/>
            <a:ext cx="3501567" cy="11726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CD98F0-D1AC-A20A-3C56-EAC00A146841}"/>
              </a:ext>
            </a:extLst>
          </p:cNvPr>
          <p:cNvSpPr txBox="1"/>
          <p:nvPr/>
        </p:nvSpPr>
        <p:spPr>
          <a:xfrm>
            <a:off x="7611415" y="5592121"/>
            <a:ext cx="4146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VanRaden et al. (2008)</a:t>
            </a:r>
          </a:p>
        </p:txBody>
      </p:sp>
    </p:spTree>
    <p:extLst>
      <p:ext uri="{BB962C8B-B14F-4D97-AF65-F5344CB8AC3E}">
        <p14:creationId xmlns:p14="http://schemas.microsoft.com/office/powerpoint/2010/main" val="2188038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37F23A-D573-EA4E-8653-0100D696F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83091"/>
            <a:ext cx="10972800" cy="1561328"/>
          </a:xfrm>
        </p:spPr>
        <p:txBody>
          <a:bodyPr/>
          <a:lstStyle/>
          <a:p>
            <a:r>
              <a:rPr lang="en-US" dirty="0"/>
              <a:t>Single-step methodology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09B78C-5B0E-3EA7-7636-2C41E8C6C2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86" t="46365" r="4322" b="22705"/>
          <a:stretch>
            <a:fillRect/>
          </a:stretch>
        </p:blipFill>
        <p:spPr>
          <a:xfrm>
            <a:off x="1723784" y="1863736"/>
            <a:ext cx="8744432" cy="20192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8C07E4-7DF1-B44B-D220-2121DCA3E8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99" t="54529" r="22715" b="28123"/>
          <a:stretch>
            <a:fillRect/>
          </a:stretch>
        </p:blipFill>
        <p:spPr>
          <a:xfrm>
            <a:off x="2598247" y="4134118"/>
            <a:ext cx="6995506" cy="1468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E03C6C-6D40-5515-61A2-230804244135}"/>
              </a:ext>
            </a:extLst>
          </p:cNvPr>
          <p:cNvSpPr txBox="1"/>
          <p:nvPr/>
        </p:nvSpPr>
        <p:spPr>
          <a:xfrm>
            <a:off x="1579808" y="6260437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Aguilar et al. (2010;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/10.3168/jds.2009-2730)</a:t>
            </a:r>
          </a:p>
        </p:txBody>
      </p:sp>
    </p:spTree>
    <p:extLst>
      <p:ext uri="{BB962C8B-B14F-4D97-AF65-F5344CB8AC3E}">
        <p14:creationId xmlns:p14="http://schemas.microsoft.com/office/powerpoint/2010/main" val="3807405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B0FDE-ECA5-AEA2-C8F5-0C03C8769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Careful thinking leads to big gains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D0D7D-1BEF-5772-D2E5-C136ED11E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6626860" cy="4158252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ssGBLUP</a:t>
            </a:r>
            <a:r>
              <a:rPr lang="en-US" dirty="0"/>
              <a:t> problematic when the genotyped population is very large</a:t>
            </a:r>
          </a:p>
          <a:p>
            <a:r>
              <a:rPr lang="en-US" dirty="0"/>
              <a:t>The Algorithm for Proven and Young (APY) refactors matrices to focus on a core set of animals</a:t>
            </a:r>
          </a:p>
          <a:p>
            <a:r>
              <a:rPr lang="en-US" dirty="0"/>
              <a:t>Dramatic improvements in performance for large reference populations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6AF086-3142-5E51-1DAB-7C420F982C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72" t="37708" r="69944" b="3806"/>
          <a:stretch>
            <a:fillRect/>
          </a:stretch>
        </p:blipFill>
        <p:spPr>
          <a:xfrm>
            <a:off x="8503920" y="1797414"/>
            <a:ext cx="2023000" cy="4273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E6BBA1-037B-BA9C-ED5F-A59FA7E0FE50}"/>
              </a:ext>
            </a:extLst>
          </p:cNvPr>
          <p:cNvSpPr txBox="1"/>
          <p:nvPr/>
        </p:nvSpPr>
        <p:spPr>
          <a:xfrm>
            <a:off x="1579808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Misztal et al. (2014;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/10.3168/jds.2013-7752)</a:t>
            </a:r>
          </a:p>
        </p:txBody>
      </p:sp>
    </p:spTree>
    <p:extLst>
      <p:ext uri="{BB962C8B-B14F-4D97-AF65-F5344CB8AC3E}">
        <p14:creationId xmlns:p14="http://schemas.microsoft.com/office/powerpoint/2010/main" val="4034659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ADB50-DBB8-7A42-6A34-A4AF48B2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vs. non-linear allele effects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8CAF6E-4235-FDB4-8AC3-A5B92679BE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75" t="18815" r="11057" b="6946"/>
          <a:stretch>
            <a:fillRect/>
          </a:stretch>
        </p:blipFill>
        <p:spPr>
          <a:xfrm>
            <a:off x="208445" y="1854810"/>
            <a:ext cx="6042101" cy="3465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290851-A5CC-DF9D-DFD6-46C8BC76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45" t="16004" r="18738"/>
          <a:stretch>
            <a:fillRect/>
          </a:stretch>
        </p:blipFill>
        <p:spPr>
          <a:xfrm>
            <a:off x="6854457" y="1893110"/>
            <a:ext cx="4536554" cy="34653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72276C-A0D7-95B1-2283-4A9E96F69F7A}"/>
              </a:ext>
            </a:extLst>
          </p:cNvPr>
          <p:cNvSpPr txBox="1"/>
          <p:nvPr/>
        </p:nvSpPr>
        <p:spPr>
          <a:xfrm>
            <a:off x="1622736" y="5320145"/>
            <a:ext cx="32982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Meuwissen et al. (2001)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ACC245-8293-11AC-B77A-AD024D5D4FA9}"/>
              </a:ext>
            </a:extLst>
          </p:cNvPr>
          <p:cNvSpPr txBox="1"/>
          <p:nvPr/>
        </p:nvSpPr>
        <p:spPr>
          <a:xfrm>
            <a:off x="8196902" y="5320144"/>
            <a:ext cx="274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VanRaden (2008)</a:t>
            </a:r>
          </a:p>
        </p:txBody>
      </p:sp>
    </p:spTree>
    <p:extLst>
      <p:ext uri="{BB962C8B-B14F-4D97-AF65-F5344CB8AC3E}">
        <p14:creationId xmlns:p14="http://schemas.microsoft.com/office/powerpoint/2010/main" val="4214523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A501-FB0B-DE61-AE32-BE78A7CBC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the QTL?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7B4C7F-4A56-FEFC-D9FF-FA54F6DB03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80" t="17024" r="18075" b="3120"/>
          <a:stretch>
            <a:fillRect/>
          </a:stretch>
        </p:blipFill>
        <p:spPr>
          <a:xfrm>
            <a:off x="377957" y="1352278"/>
            <a:ext cx="5499100" cy="4292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4C27AE-AC3A-03D0-43FE-C963A8249B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890" t="27485" r="28514" b="3375"/>
          <a:stretch>
            <a:fillRect/>
          </a:stretch>
        </p:blipFill>
        <p:spPr>
          <a:xfrm>
            <a:off x="6995294" y="850996"/>
            <a:ext cx="4435185" cy="49058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8E870-E7A4-3257-4875-C702F38ACEA7}"/>
              </a:ext>
            </a:extLst>
          </p:cNvPr>
          <p:cNvSpPr txBox="1"/>
          <p:nvPr/>
        </p:nvSpPr>
        <p:spPr>
          <a:xfrm>
            <a:off x="247808" y="5756855"/>
            <a:ext cx="5759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Cole et al. (2009; https://</a:t>
            </a:r>
            <a:r>
              <a:rPr lang="en-US" dirty="0" err="1">
                <a:solidFill>
                  <a:schemeClr val="accent1"/>
                </a:solidFill>
              </a:rPr>
              <a:t>doi.org</a:t>
            </a:r>
            <a:r>
              <a:rPr lang="en-US" dirty="0">
                <a:solidFill>
                  <a:schemeClr val="accent1"/>
                </a:solidFill>
              </a:rPr>
              <a:t>/10.3168/jds.2008-1762)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627995-BFBD-88B2-306A-AFAF1B84A969}"/>
              </a:ext>
            </a:extLst>
          </p:cNvPr>
          <p:cNvSpPr txBox="1"/>
          <p:nvPr/>
        </p:nvSpPr>
        <p:spPr>
          <a:xfrm>
            <a:off x="6421706" y="5756855"/>
            <a:ext cx="558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Freebern et al. (2020; https://</a:t>
            </a:r>
            <a:r>
              <a:rPr lang="en-US" dirty="0" err="1">
                <a:solidFill>
                  <a:schemeClr val="accent1"/>
                </a:solidFill>
              </a:rPr>
              <a:t>doi.org</a:t>
            </a:r>
            <a:r>
              <a:rPr lang="en-US" dirty="0">
                <a:solidFill>
                  <a:schemeClr val="accent1"/>
                </a:solidFill>
              </a:rPr>
              <a:t>/10.1101/775098)</a:t>
            </a:r>
          </a:p>
        </p:txBody>
      </p:sp>
    </p:spTree>
    <p:extLst>
      <p:ext uri="{BB962C8B-B14F-4D97-AF65-F5344CB8AC3E}">
        <p14:creationId xmlns:p14="http://schemas.microsoft.com/office/powerpoint/2010/main" val="303158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5F8A1-3450-08BD-13E6-F2927B6E6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7F3827-B2CB-8C6F-57F7-0240E3E10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Genomic tools</a:t>
            </a:r>
          </a:p>
        </p:txBody>
      </p:sp>
    </p:spTree>
    <p:extLst>
      <p:ext uri="{BB962C8B-B14F-4D97-AF65-F5344CB8AC3E}">
        <p14:creationId xmlns:p14="http://schemas.microsoft.com/office/powerpoint/2010/main" val="114575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8A924E-FC85-FBCA-1DF1-2E6BF61BB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genomes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127145-BB8C-135F-D0CD-8FBEA88A81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52" t="21617" r="3825" b="7202"/>
          <a:stretch>
            <a:fillRect/>
          </a:stretch>
        </p:blipFill>
        <p:spPr>
          <a:xfrm>
            <a:off x="218941" y="1654935"/>
            <a:ext cx="6744516" cy="3348256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4677F9-730D-4F92-3A8D-D5B26EBBC3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199" t="12938" r="19166"/>
          <a:stretch>
            <a:fillRect/>
          </a:stretch>
        </p:blipFill>
        <p:spPr>
          <a:xfrm>
            <a:off x="5956708" y="2276104"/>
            <a:ext cx="4868214" cy="439485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D4458C3-487C-7D25-FBBC-D9226EAF0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173" y="190451"/>
            <a:ext cx="2129486" cy="270888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87CA9F-A713-07EA-DAB2-7AF9DBCA24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308" t="50000" r="14596" b="18077"/>
          <a:stretch>
            <a:fillRect/>
          </a:stretch>
        </p:blipFill>
        <p:spPr>
          <a:xfrm>
            <a:off x="1536979" y="4692378"/>
            <a:ext cx="6593983" cy="197857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07367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596900" y="1493133"/>
            <a:ext cx="10972800" cy="4959181"/>
          </a:xfrm>
        </p:spPr>
        <p:txBody>
          <a:bodyPr>
            <a:noAutofit/>
          </a:bodyPr>
          <a:lstStyle/>
          <a:p>
            <a:pPr marL="32004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C1F2D"/>
              </a:buClr>
            </a:pPr>
            <a:r>
              <a:rPr lang="en-US" sz="2800" dirty="0"/>
              <a:t>57 chips currently supported</a:t>
            </a:r>
          </a:p>
          <a:p>
            <a:pPr marL="32004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C1F2D"/>
              </a:buClr>
            </a:pPr>
            <a:r>
              <a:rPr lang="en-US" sz="2800" dirty="0"/>
              <a:t>New chips added to:</a:t>
            </a:r>
          </a:p>
          <a:p>
            <a:pPr lvl="1">
              <a:lnSpc>
                <a:spcPct val="100000"/>
              </a:lnSpc>
              <a:spcAft>
                <a:spcPts val="1200"/>
              </a:spcAft>
              <a:buClr>
                <a:srgbClr val="26215F"/>
              </a:buClr>
            </a:pPr>
            <a:r>
              <a:rPr lang="en-US" sz="2800" dirty="0"/>
              <a:t>Accommodate SNP recently discovered to be important</a:t>
            </a:r>
          </a:p>
          <a:p>
            <a:pPr lvl="1">
              <a:lnSpc>
                <a:spcPct val="100000"/>
              </a:lnSpc>
              <a:spcAft>
                <a:spcPts val="1200"/>
              </a:spcAft>
              <a:buClr>
                <a:srgbClr val="26215F"/>
              </a:buClr>
            </a:pPr>
            <a:r>
              <a:rPr lang="en-US" sz="2800" dirty="0"/>
              <a:t>Lower costs of genotyping by including subsets of greatest</a:t>
            </a:r>
            <a:br>
              <a:rPr lang="en-US" sz="2800" dirty="0"/>
            </a:br>
            <a:r>
              <a:rPr lang="en-US" sz="2800" dirty="0"/>
              <a:t>interest</a:t>
            </a:r>
          </a:p>
          <a:p>
            <a:pPr marL="662940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C1F2D"/>
              </a:buClr>
            </a:pPr>
            <a:r>
              <a:rPr lang="en-US" sz="2800" dirty="0"/>
              <a:t>Accommodate new technology</a:t>
            </a:r>
          </a:p>
          <a:p>
            <a:pPr marL="32004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C1F2D"/>
              </a:buClr>
            </a:pPr>
            <a:r>
              <a:rPr lang="en-US" sz="2800" dirty="0"/>
              <a:t>First sequence-based genotypes approved in May</a:t>
            </a:r>
          </a:p>
          <a:p>
            <a:pPr marL="662940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C1F2D"/>
              </a:buClr>
            </a:pPr>
            <a:r>
              <a:rPr lang="en-US" sz="2800" dirty="0"/>
              <a:t>Low-pass sequence data with enriched targeted regions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6EC71A-0094-D544-F234-20B2B544D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Genotyping arrays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AD7FC9-B6F0-8E59-5C8F-5EE0909C7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3" t="11831" r="38633" b="11174"/>
          <a:stretch>
            <a:fillRect/>
          </a:stretch>
        </p:blipFill>
        <p:spPr bwMode="auto">
          <a:xfrm>
            <a:off x="10031879" y="574870"/>
            <a:ext cx="1778048" cy="495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26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077B80-3574-9261-6F5D-795468D0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B98AA6-F6C3-A17D-14CE-17DBDD2F0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/>
              <a:t>Current landscape</a:t>
            </a:r>
          </a:p>
          <a:p>
            <a:r>
              <a:rPr lang="en-US" dirty="0"/>
              <a:t>Genomic prediction methods</a:t>
            </a:r>
          </a:p>
          <a:p>
            <a:r>
              <a:rPr lang="en-US" dirty="0"/>
              <a:t>Genomic tools</a:t>
            </a:r>
          </a:p>
          <a:p>
            <a:r>
              <a:rPr lang="en-US" dirty="0"/>
              <a:t>Adoption by industry</a:t>
            </a:r>
          </a:p>
          <a:p>
            <a:r>
              <a:rPr lang="en-US" dirty="0"/>
              <a:t>Selection goals</a:t>
            </a:r>
          </a:p>
          <a:p>
            <a:r>
              <a:rPr lang="en-US" b="0" dirty="0"/>
              <a:t>Future directions</a:t>
            </a:r>
          </a:p>
          <a:p>
            <a:r>
              <a:rPr lang="en-US" dirty="0"/>
              <a:t>Acknowledgments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42380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D5989D-DB1C-2AE5-672A-A23644C78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growth of ‘omics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3C639AD-AA94-4EDF-8574-1ABEF9B64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500383"/>
            <a:ext cx="5499100" cy="446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AD3F027-386E-58DB-C09C-3AED340BCC88}"/>
              </a:ext>
            </a:extLst>
          </p:cNvPr>
          <p:cNvGrpSpPr/>
          <p:nvPr/>
        </p:nvGrpSpPr>
        <p:grpSpPr>
          <a:xfrm>
            <a:off x="7491722" y="165683"/>
            <a:ext cx="4494727" cy="4227254"/>
            <a:chOff x="7300875" y="1674254"/>
            <a:chExt cx="4494727" cy="422725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4A0E0F0-6BD5-2DFB-BC99-B816FCE5D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102" t="32077" r="19069" b="43685"/>
            <a:stretch>
              <a:fillRect/>
            </a:stretch>
          </p:blipFill>
          <p:spPr>
            <a:xfrm>
              <a:off x="7300876" y="1674254"/>
              <a:ext cx="4494726" cy="122349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26B2FD-D103-47F1-234B-017A8A7FF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2604" t="41006" r="19567" b="2040"/>
            <a:stretch>
              <a:fillRect/>
            </a:stretch>
          </p:blipFill>
          <p:spPr>
            <a:xfrm>
              <a:off x="7300875" y="3026535"/>
              <a:ext cx="4494727" cy="2874973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F777632-82F8-136F-BF8E-585A0809F9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612" t="29271" r="19068" b="32205"/>
          <a:stretch>
            <a:fillRect/>
          </a:stretch>
        </p:blipFill>
        <p:spPr>
          <a:xfrm>
            <a:off x="6096000" y="4521725"/>
            <a:ext cx="5538973" cy="23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27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902664-21B8-E040-82C6-0375DD45B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Functional validation of putative causals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E93B04-AB83-4F47-93C9-E1F8429FA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010337" cy="4158252"/>
          </a:xfrm>
        </p:spPr>
        <p:txBody>
          <a:bodyPr>
            <a:normAutofit/>
          </a:bodyPr>
          <a:lstStyle/>
          <a:p>
            <a:r>
              <a:rPr lang="en-US" dirty="0"/>
              <a:t>A frameshift in </a:t>
            </a:r>
            <a:r>
              <a:rPr lang="en-US" i="1" dirty="0"/>
              <a:t>IFT80</a:t>
            </a:r>
            <a:r>
              <a:rPr lang="en-US" dirty="0"/>
              <a:t> at 107,172,615 bp (p.Leu381fs) disrupts </a:t>
            </a:r>
            <a:r>
              <a:rPr lang="en-US" i="1" dirty="0" err="1"/>
              <a:t>wnt</a:t>
            </a:r>
            <a:r>
              <a:rPr lang="en-US" dirty="0"/>
              <a:t> and </a:t>
            </a:r>
            <a:r>
              <a:rPr lang="en-US" i="1" dirty="0"/>
              <a:t>hedgehog</a:t>
            </a:r>
            <a:r>
              <a:rPr lang="en-US" dirty="0"/>
              <a:t> signaling, and is responsible for the death of homozygous embryos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CF2184-45D0-8F4A-A7C3-0FFF249FC5B8}"/>
              </a:ext>
            </a:extLst>
          </p:cNvPr>
          <p:cNvSpPr/>
          <p:nvPr/>
        </p:nvSpPr>
        <p:spPr>
          <a:xfrm>
            <a:off x="9500063" y="2733237"/>
            <a:ext cx="2490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embryos injected with only Cas-9 (left)</a:t>
            </a:r>
            <a:endParaRPr lang="en-US" sz="16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639056-3D16-C24B-9288-8C9776AB74BB}"/>
              </a:ext>
            </a:extLst>
          </p:cNvPr>
          <p:cNvSpPr/>
          <p:nvPr/>
        </p:nvSpPr>
        <p:spPr>
          <a:xfrm>
            <a:off x="6268744" y="5095579"/>
            <a:ext cx="27529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u="sng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Treatment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embryos injected with Cas-9 and IFT80 exon 2 guide RNA (right)</a:t>
            </a:r>
            <a:endParaRPr lang="en-US" sz="16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4C0902-E2B3-6B46-9A50-DBF6E5C213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000"/>
                    </a14:imgEffect>
                    <a14:imgEffect>
                      <a14:brightnessContrast bright="3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57" r="25111" b="7556"/>
          <a:stretch/>
        </p:blipFill>
        <p:spPr>
          <a:xfrm>
            <a:off x="9021735" y="4223053"/>
            <a:ext cx="3108071" cy="25760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13DC5F-1ED8-6247-AB4E-37C057EE4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300" y="1658921"/>
            <a:ext cx="3416763" cy="2733409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E08896E-F11A-67B1-254F-3FD9B6876D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390" t="42425" r="12877" b="21569"/>
          <a:stretch>
            <a:fillRect/>
          </a:stretch>
        </p:blipFill>
        <p:spPr>
          <a:xfrm>
            <a:off x="1431641" y="5432396"/>
            <a:ext cx="4996272" cy="135405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5910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98337-93E0-7FB7-0E15-9CDAE14DE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2F87B2-9EE9-DB35-22E0-A583348E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Adoption by industry</a:t>
            </a:r>
          </a:p>
        </p:txBody>
      </p:sp>
    </p:spTree>
    <p:extLst>
      <p:ext uri="{BB962C8B-B14F-4D97-AF65-F5344CB8AC3E}">
        <p14:creationId xmlns:p14="http://schemas.microsoft.com/office/powerpoint/2010/main" val="3062966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29CC-0E44-9BB3-CA55-3BB60442D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FA05E6A6-754B-E588-4762-FC7F08507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9" y="1676982"/>
            <a:ext cx="11702005" cy="8592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spcBef>
                <a:spcPts val="1588"/>
              </a:spcBef>
              <a:spcAft>
                <a:spcPts val="1439"/>
              </a:spcAft>
              <a:buClr>
                <a:srgbClr val="00FF00"/>
              </a:buClr>
              <a:buSzPct val="45000"/>
              <a:tabLst>
                <a:tab pos="273037" algn="l"/>
                <a:tab pos="730214" algn="l"/>
                <a:tab pos="1187392" algn="l"/>
                <a:tab pos="1644570" algn="l"/>
                <a:tab pos="2101746" algn="l"/>
                <a:tab pos="2558923" algn="l"/>
                <a:tab pos="3016099" algn="l"/>
                <a:tab pos="3473277" algn="l"/>
                <a:tab pos="3930454" algn="l"/>
                <a:tab pos="4387632" algn="l"/>
                <a:tab pos="4844810" algn="l"/>
                <a:tab pos="5301986" algn="l"/>
                <a:tab pos="5759163" algn="l"/>
                <a:tab pos="6216339" algn="l"/>
                <a:tab pos="6673517" algn="l"/>
                <a:tab pos="7130694" algn="l"/>
                <a:tab pos="7587872" algn="l"/>
                <a:tab pos="8045050" algn="l"/>
                <a:tab pos="8502226" algn="l"/>
                <a:tab pos="8959403" algn="l"/>
                <a:tab pos="9416579" algn="l"/>
              </a:tabLst>
            </a:pPr>
            <a:r>
              <a:rPr lang="en-GB" sz="3600" b="1" dirty="0">
                <a:latin typeface="Trebuchet MS" charset="0"/>
              </a:rPr>
              <a:t>Phenotype</a:t>
            </a:r>
            <a:r>
              <a:rPr lang="en-GB" sz="3600" b="1" dirty="0">
                <a:solidFill>
                  <a:srgbClr val="FFFFFF"/>
                </a:solidFill>
                <a:latin typeface="Trebuchet MS" charset="0"/>
              </a:rPr>
              <a:t> </a:t>
            </a:r>
            <a:r>
              <a:rPr lang="en-GB" sz="3600" b="1" dirty="0">
                <a:latin typeface="Trebuchet MS" charset="0"/>
              </a:rPr>
              <a:t>=</a:t>
            </a:r>
            <a:r>
              <a:rPr lang="en-GB" sz="3600" b="1" dirty="0">
                <a:solidFill>
                  <a:srgbClr val="FFFFFF"/>
                </a:solidFill>
                <a:latin typeface="Trebuchet MS" charset="0"/>
              </a:rPr>
              <a:t> </a:t>
            </a:r>
            <a:r>
              <a:rPr lang="en-GB" sz="3600" b="1" dirty="0">
                <a:solidFill>
                  <a:schemeClr val="accent1"/>
                </a:solidFill>
                <a:latin typeface="Trebuchet MS" charset="0"/>
              </a:rPr>
              <a:t>Genotype</a:t>
            </a:r>
            <a:r>
              <a:rPr lang="en-GB" sz="3600" b="1" dirty="0">
                <a:latin typeface="Trebuchet MS" charset="0"/>
              </a:rPr>
              <a:t> + </a:t>
            </a:r>
            <a:r>
              <a:rPr lang="en-GB" sz="3600" b="1" dirty="0">
                <a:solidFill>
                  <a:schemeClr val="accent2"/>
                </a:solidFill>
                <a:latin typeface="Trebuchet MS" charset="0"/>
              </a:rPr>
              <a:t>Management</a:t>
            </a:r>
            <a:r>
              <a:rPr lang="en-GB" sz="3600" b="1" dirty="0">
                <a:latin typeface="Trebuchet MS" charset="0"/>
              </a:rPr>
              <a:t> + </a:t>
            </a:r>
            <a:r>
              <a:rPr lang="en-GB" sz="3600" b="1" dirty="0">
                <a:solidFill>
                  <a:schemeClr val="accent5"/>
                </a:solidFill>
                <a:latin typeface="Trebuchet MS" charset="0"/>
              </a:rPr>
              <a:t>Environment</a:t>
            </a:r>
            <a:r>
              <a:rPr lang="en-GB" sz="3600" b="1" dirty="0">
                <a:solidFill>
                  <a:srgbClr val="00FF00"/>
                </a:solidFill>
                <a:latin typeface="Trebuchet MS" charset="0"/>
              </a:rPr>
              <a:t>      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2BE5A0-B484-5DB6-C5B2-A351A9A82FB7}"/>
              </a:ext>
            </a:extLst>
          </p:cNvPr>
          <p:cNvCxnSpPr>
            <a:cxnSpLocks/>
            <a:endCxn id="5122" idx="2"/>
          </p:cNvCxnSpPr>
          <p:nvPr/>
        </p:nvCxnSpPr>
        <p:spPr bwMode="auto">
          <a:xfrm flipV="1">
            <a:off x="3066148" y="2536186"/>
            <a:ext cx="3004774" cy="400542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FE7639-D281-69F9-0DD5-5691E43738FB}"/>
              </a:ext>
            </a:extLst>
          </p:cNvPr>
          <p:cNvCxnSpPr>
            <a:cxnSpLocks/>
            <a:stCxn id="5122" idx="2"/>
          </p:cNvCxnSpPr>
          <p:nvPr/>
        </p:nvCxnSpPr>
        <p:spPr bwMode="auto">
          <a:xfrm flipH="1">
            <a:off x="3066148" y="2536186"/>
            <a:ext cx="3004774" cy="40054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B3AD20-EED4-86E4-CE00-339DD9EA431D}"/>
              </a:ext>
            </a:extLst>
          </p:cNvPr>
          <p:cNvCxnSpPr/>
          <p:nvPr/>
        </p:nvCxnSpPr>
        <p:spPr bwMode="auto">
          <a:xfrm flipV="1">
            <a:off x="2813541" y="2331032"/>
            <a:ext cx="3165231" cy="722923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68CB0AFD-29D2-51F7-BA99-8CDCFDF8F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influences traits of interest?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D3E4A5-D447-846A-9FCB-3EDEF85CEEE8}"/>
              </a:ext>
            </a:extLst>
          </p:cNvPr>
          <p:cNvSpPr txBox="1"/>
          <p:nvPr/>
        </p:nvSpPr>
        <p:spPr>
          <a:xfrm>
            <a:off x="435588" y="2611468"/>
            <a:ext cx="4759825" cy="2308324"/>
          </a:xfrm>
          <a:prstGeom prst="rect">
            <a:avLst/>
          </a:prstGeom>
          <a:noFill/>
          <a:ln w="50800">
            <a:solidFill>
              <a:srgbClr val="00337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Variation attributable to </a:t>
            </a:r>
            <a:r>
              <a:rPr lang="en-US" sz="2400" b="1" u="sng" dirty="0">
                <a:solidFill>
                  <a:schemeClr val="accent1"/>
                </a:solidFill>
              </a:rPr>
              <a:t>genetics</a:t>
            </a:r>
            <a:r>
              <a:rPr lang="en-US" sz="2400" b="1" dirty="0">
                <a:solidFill>
                  <a:schemeClr val="accent1"/>
                </a:solidFill>
              </a:rPr>
              <a:t> varies: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Female fertility:</a:t>
            </a:r>
            <a:r>
              <a:rPr lang="en-US" sz="2400" b="1" dirty="0"/>
              <a:t>		</a:t>
            </a:r>
            <a:r>
              <a:rPr lang="en-US" sz="2400" b="1" dirty="0">
                <a:solidFill>
                  <a:srgbClr val="00523C"/>
                </a:solidFill>
              </a:rPr>
              <a:t>0.04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Working life:</a:t>
            </a:r>
            <a:r>
              <a:rPr lang="en-US" sz="2400" b="1" dirty="0"/>
              <a:t>		</a:t>
            </a:r>
            <a:r>
              <a:rPr lang="en-US" sz="2400" b="1" dirty="0">
                <a:solidFill>
                  <a:srgbClr val="00523C"/>
                </a:solidFill>
              </a:rPr>
              <a:t>0.08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Udder health: </a:t>
            </a:r>
            <a:r>
              <a:rPr lang="en-US" sz="2400" b="1" dirty="0"/>
              <a:t>	               </a:t>
            </a:r>
            <a:r>
              <a:rPr lang="en-US" sz="2400" b="1" dirty="0">
                <a:solidFill>
                  <a:srgbClr val="00523C"/>
                </a:solidFill>
              </a:rPr>
              <a:t>0.12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Milk production:	</a:t>
            </a:r>
            <a:r>
              <a:rPr lang="en-US" sz="2400" b="1" dirty="0"/>
              <a:t>	</a:t>
            </a:r>
            <a:r>
              <a:rPr lang="en-US" sz="2400" b="1" dirty="0">
                <a:solidFill>
                  <a:srgbClr val="00523C"/>
                </a:solidFill>
              </a:rPr>
              <a:t>0.35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44F9C-7B0F-419C-5F43-DF27BDF19E75}"/>
              </a:ext>
            </a:extLst>
          </p:cNvPr>
          <p:cNvSpPr txBox="1"/>
          <p:nvPr/>
        </p:nvSpPr>
        <p:spPr>
          <a:xfrm>
            <a:off x="5449748" y="2611468"/>
            <a:ext cx="3004774" cy="2677656"/>
          </a:xfrm>
          <a:prstGeom prst="rect">
            <a:avLst/>
          </a:prstGeom>
          <a:noFill/>
          <a:ln w="50800">
            <a:solidFill>
              <a:srgbClr val="00523C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Variation due to </a:t>
            </a:r>
            <a:r>
              <a:rPr lang="en-US" sz="2400" b="1" u="sng" dirty="0">
                <a:solidFill>
                  <a:schemeClr val="accent2"/>
                </a:solidFill>
              </a:rPr>
              <a:t>management practices </a:t>
            </a:r>
            <a:r>
              <a:rPr lang="en-US" sz="2400" b="1" dirty="0">
                <a:solidFill>
                  <a:schemeClr val="accent2"/>
                </a:solidFill>
              </a:rPr>
              <a:t>is </a:t>
            </a:r>
            <a:r>
              <a:rPr lang="en-US" sz="2400" b="1" u="sng" dirty="0">
                <a:solidFill>
                  <a:schemeClr val="accent2"/>
                </a:solidFill>
              </a:rPr>
              <a:t>large</a:t>
            </a:r>
            <a:r>
              <a:rPr lang="en-US" sz="2400" b="1" dirty="0">
                <a:solidFill>
                  <a:schemeClr val="accent2"/>
                </a:solidFill>
              </a:rPr>
              <a:t>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Feeding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Housing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Reproductive management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9D44D-CAC3-1DF2-C0AA-B514F24BD6A9}"/>
              </a:ext>
            </a:extLst>
          </p:cNvPr>
          <p:cNvSpPr txBox="1"/>
          <p:nvPr/>
        </p:nvSpPr>
        <p:spPr>
          <a:xfrm>
            <a:off x="8708857" y="2611468"/>
            <a:ext cx="3004774" cy="3046988"/>
          </a:xfrm>
          <a:prstGeom prst="rect">
            <a:avLst/>
          </a:prstGeom>
          <a:noFill/>
          <a:ln w="50800">
            <a:solidFill>
              <a:srgbClr val="00523C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/>
                </a:solidFill>
              </a:rPr>
              <a:t>Variation from </a:t>
            </a:r>
            <a:r>
              <a:rPr lang="en-US" sz="2400" b="1" u="sng" dirty="0">
                <a:solidFill>
                  <a:schemeClr val="accent5"/>
                </a:solidFill>
              </a:rPr>
              <a:t>environmental factors </a:t>
            </a:r>
            <a:r>
              <a:rPr lang="en-US" sz="2400" b="1" dirty="0">
                <a:solidFill>
                  <a:schemeClr val="accent5"/>
                </a:solidFill>
              </a:rPr>
              <a:t>can be </a:t>
            </a:r>
            <a:r>
              <a:rPr lang="en-US" sz="2400" b="1" u="sng" dirty="0">
                <a:solidFill>
                  <a:schemeClr val="accent5"/>
                </a:solidFill>
              </a:rPr>
              <a:t>important</a:t>
            </a:r>
            <a:r>
              <a:rPr lang="en-US" sz="2400" b="1" dirty="0">
                <a:solidFill>
                  <a:schemeClr val="accent5"/>
                </a:solidFill>
              </a:rPr>
              <a:t>: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Weather (short-term)</a:t>
            </a:r>
          </a:p>
          <a:p>
            <a:pPr marL="457178" indent="-457178">
              <a:buClr>
                <a:schemeClr val="accent5"/>
              </a:buClr>
              <a:buFont typeface="Arial"/>
              <a:buChar char="•"/>
            </a:pPr>
            <a:r>
              <a:rPr lang="en-US" sz="2400" b="1" dirty="0">
                <a:solidFill>
                  <a:srgbClr val="00B050"/>
                </a:solidFill>
              </a:rPr>
              <a:t>Climate (long-term)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A71D246-B025-EA60-5769-6DFF2C3D532E}"/>
              </a:ext>
            </a:extLst>
          </p:cNvPr>
          <p:cNvCxnSpPr>
            <a:cxnSpLocks/>
          </p:cNvCxnSpPr>
          <p:nvPr/>
        </p:nvCxnSpPr>
        <p:spPr>
          <a:xfrm flipH="1">
            <a:off x="3182587" y="2222339"/>
            <a:ext cx="833828" cy="313847"/>
          </a:xfrm>
          <a:prstGeom prst="straightConnector1">
            <a:avLst/>
          </a:prstGeom>
          <a:ln w="539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F5389C5-7356-DE60-5A0E-6D358A18C75C}"/>
              </a:ext>
            </a:extLst>
          </p:cNvPr>
          <p:cNvCxnSpPr>
            <a:cxnSpLocks/>
          </p:cNvCxnSpPr>
          <p:nvPr/>
        </p:nvCxnSpPr>
        <p:spPr>
          <a:xfrm flipH="1">
            <a:off x="6940428" y="2266182"/>
            <a:ext cx="26948" cy="333411"/>
          </a:xfrm>
          <a:prstGeom prst="straightConnector1">
            <a:avLst/>
          </a:prstGeom>
          <a:ln w="539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B68C21D-A1E7-57CD-57C9-E47A8A8BCEA0}"/>
              </a:ext>
            </a:extLst>
          </p:cNvPr>
          <p:cNvCxnSpPr>
            <a:cxnSpLocks/>
          </p:cNvCxnSpPr>
          <p:nvPr/>
        </p:nvCxnSpPr>
        <p:spPr>
          <a:xfrm>
            <a:off x="10290341" y="2198588"/>
            <a:ext cx="148069" cy="389130"/>
          </a:xfrm>
          <a:prstGeom prst="straightConnector1">
            <a:avLst/>
          </a:prstGeom>
          <a:ln w="53975"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921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E0697-28A4-9F1B-6FD2-70CDE55C3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D8748C-A99C-6F99-B98D-3A4D4DE8402A}"/>
              </a:ext>
            </a:extLst>
          </p:cNvPr>
          <p:cNvGraphicFramePr/>
          <p:nvPr/>
        </p:nvGraphicFramePr>
        <p:xfrm>
          <a:off x="1071880" y="1296175"/>
          <a:ext cx="9819640" cy="488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D019B1-1667-EDAB-C70C-25E933269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Genetic merit of marketed Holstein bulls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9FB569-6581-CA01-17C2-FFA079DD034B}"/>
              </a:ext>
            </a:extLst>
          </p:cNvPr>
          <p:cNvGrpSpPr/>
          <p:nvPr/>
        </p:nvGrpSpPr>
        <p:grpSpPr>
          <a:xfrm>
            <a:off x="2176590" y="2341292"/>
            <a:ext cx="5918506" cy="2661899"/>
            <a:chOff x="3344836" y="4084560"/>
            <a:chExt cx="12768892" cy="41295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35E398-B7CD-A604-E947-275F3D3E130B}"/>
                </a:ext>
              </a:extLst>
            </p:cNvPr>
            <p:cNvSpPr txBox="1"/>
            <p:nvPr/>
          </p:nvSpPr>
          <p:spPr>
            <a:xfrm>
              <a:off x="3344836" y="7066484"/>
              <a:ext cx="3226827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5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5"/>
                  </a:solidFill>
                  <a:cs typeface="Calibri" panose="020F0502020204030204" pitchFamily="34" charset="0"/>
                </a:rPr>
                <a:t>$2.88/year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DAD90C-1046-F988-55C2-C11E75E41E82}"/>
                </a:ext>
              </a:extLst>
            </p:cNvPr>
            <p:cNvSpPr txBox="1"/>
            <p:nvPr/>
          </p:nvSpPr>
          <p:spPr>
            <a:xfrm>
              <a:off x="12886901" y="4084560"/>
              <a:ext cx="3226827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2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2"/>
                  </a:solidFill>
                  <a:cs typeface="Calibri" panose="020F0502020204030204" pitchFamily="34" charset="0"/>
                </a:rPr>
                <a:t>$80.65/year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315EC0-E0B7-1464-BAAE-EC221193E19F}"/>
                </a:ext>
              </a:extLst>
            </p:cNvPr>
            <p:cNvSpPr txBox="1"/>
            <p:nvPr/>
          </p:nvSpPr>
          <p:spPr>
            <a:xfrm>
              <a:off x="6751505" y="6313725"/>
              <a:ext cx="3226828" cy="114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1"/>
                  </a:solidFill>
                  <a:cs typeface="Calibri" panose="020F0502020204030204" pitchFamily="34" charset="0"/>
                </a:rPr>
                <a:t>Average gain:</a:t>
              </a:r>
            </a:p>
            <a:p>
              <a:pPr>
                <a:lnSpc>
                  <a:spcPts val="2600"/>
                </a:lnSpc>
              </a:pPr>
              <a:r>
                <a:rPr lang="en-US" dirty="0">
                  <a:solidFill>
                    <a:schemeClr val="accent1"/>
                  </a:solidFill>
                  <a:cs typeface="Calibri" panose="020F0502020204030204" pitchFamily="34" charset="0"/>
                </a:rPr>
                <a:t>$35.48/year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764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EF9A6-90CE-6380-0F08-2813BE1D3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D362ECF4-43A7-8184-821B-02258C80E1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75341"/>
              </p:ext>
            </p:extLst>
          </p:nvPr>
        </p:nvGraphicFramePr>
        <p:xfrm>
          <a:off x="399472" y="1475509"/>
          <a:ext cx="11393055" cy="450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20CE1A28-575F-AA2A-BB44-2CCA432AF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interval – Holstein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AD6FF-F0B1-FE2C-4151-4970FBAFEF3F}"/>
              </a:ext>
            </a:extLst>
          </p:cNvPr>
          <p:cNvSpPr txBox="1"/>
          <p:nvPr/>
        </p:nvSpPr>
        <p:spPr>
          <a:xfrm>
            <a:off x="6983925" y="4445615"/>
            <a:ext cx="2566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50000"/>
                  </a:schemeClr>
                </a:solidFill>
              </a:rPr>
              <a:t>Genomic evaluations became official for Holsteins in January 2009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0AA79B-D321-6567-5B65-EF158CA1D780}"/>
              </a:ext>
            </a:extLst>
          </p:cNvPr>
          <p:cNvCxnSpPr>
            <a:cxnSpLocks/>
          </p:cNvCxnSpPr>
          <p:nvPr/>
        </p:nvCxnSpPr>
        <p:spPr>
          <a:xfrm>
            <a:off x="6983925" y="1854200"/>
            <a:ext cx="0" cy="3053080"/>
          </a:xfrm>
          <a:prstGeom prst="line">
            <a:avLst/>
          </a:prstGeom>
          <a:ln w="28575" cap="rnd">
            <a:solidFill>
              <a:schemeClr val="accent6">
                <a:lumMod val="7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33A7117-7E9C-3ED5-25AB-DA7F888316E5}"/>
              </a:ext>
            </a:extLst>
          </p:cNvPr>
          <p:cNvSpPr txBox="1"/>
          <p:nvPr/>
        </p:nvSpPr>
        <p:spPr>
          <a:xfrm>
            <a:off x="1747778" y="6288809"/>
            <a:ext cx="10330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Guinan et al. (2023;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/10.3168/jds.2022-22205)</a:t>
            </a:r>
          </a:p>
        </p:txBody>
      </p:sp>
    </p:spTree>
    <p:extLst>
      <p:ext uri="{BB962C8B-B14F-4D97-AF65-F5344CB8AC3E}">
        <p14:creationId xmlns:p14="http://schemas.microsoft.com/office/powerpoint/2010/main" val="888481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0D4A-21FE-0415-FAD9-CD20B0D4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Embryo transfer has grown rapidly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C9AB1-F843-A333-DDDC-B183C1DB7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1" y="1854810"/>
            <a:ext cx="5499100" cy="41582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Benefits from ET may be higher than AI due to higher conception rates and faster rates of genetic gain (</a:t>
            </a:r>
            <a:r>
              <a:rPr lang="en-US" dirty="0" err="1"/>
              <a:t>Kaniyamattam</a:t>
            </a:r>
            <a:r>
              <a:rPr lang="en-US" dirty="0"/>
              <a:t> et al., 2017)</a:t>
            </a:r>
          </a:p>
          <a:p>
            <a:r>
              <a:rPr lang="en-US" dirty="0"/>
              <a:t>Terminal ET programs may help maximize value in complex breeding systems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B0A3099-A51F-3836-F37A-B95BAA4C1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325" y="1854809"/>
            <a:ext cx="5187841" cy="416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F9060F-236C-F742-DEB9-86FC72FC277A}"/>
              </a:ext>
            </a:extLst>
          </p:cNvPr>
          <p:cNvSpPr txBox="1"/>
          <p:nvPr/>
        </p:nvSpPr>
        <p:spPr>
          <a:xfrm>
            <a:off x="3442949" y="6288809"/>
            <a:ext cx="8634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Miles et al. (2023;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/10.3168/jds.2022-22298)</a:t>
            </a:r>
          </a:p>
        </p:txBody>
      </p:sp>
    </p:spTree>
    <p:extLst>
      <p:ext uri="{BB962C8B-B14F-4D97-AF65-F5344CB8AC3E}">
        <p14:creationId xmlns:p14="http://schemas.microsoft.com/office/powerpoint/2010/main" val="2050488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1CB08-3F63-E50E-F4C8-05B72090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industry players have emerged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3FA4-3345-7C1F-5948-39CE91415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09"/>
            <a:ext cx="5499100" cy="4255045"/>
          </a:xfrm>
        </p:spPr>
        <p:txBody>
          <a:bodyPr>
            <a:normAutofit/>
          </a:bodyPr>
          <a:lstStyle/>
          <a:p>
            <a:r>
              <a:rPr lang="en-US" dirty="0"/>
              <a:t>Genetic evaluations for novel traits are being offered by companies that are not genetic evaluation centers</a:t>
            </a:r>
          </a:p>
          <a:p>
            <a:r>
              <a:rPr lang="en-US" dirty="0"/>
              <a:t>This was not anticipated early in the genomics era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43104-ABE8-46BE-96D3-C12B6EA3A0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59" t="26840" r="26751" b="27875"/>
          <a:stretch>
            <a:fillRect/>
          </a:stretch>
        </p:blipFill>
        <p:spPr>
          <a:xfrm>
            <a:off x="6584042" y="1442912"/>
            <a:ext cx="3644539" cy="2286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AD98D9-FC84-7767-BDF0-ED34AC6D0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59" t="26581" r="26751" b="25546"/>
          <a:stretch>
            <a:fillRect/>
          </a:stretch>
        </p:blipFill>
        <p:spPr>
          <a:xfrm>
            <a:off x="8149407" y="3109193"/>
            <a:ext cx="3644539" cy="241662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453B4F-B310-73FE-9857-4C5CE2DA7F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9" t="39261" r="23058" b="32533"/>
          <a:stretch>
            <a:fillRect/>
          </a:stretch>
        </p:blipFill>
        <p:spPr>
          <a:xfrm>
            <a:off x="6584042" y="5301136"/>
            <a:ext cx="5499101" cy="142385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828611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B521-B122-0EA4-A623-2ACBAF108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Expensive traits are now within reach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AD22B-17DB-7B2C-EFDC-228DF29A0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Many traits of economic importance are very expensive to measure and have low </a:t>
            </a:r>
            <a:r>
              <a:rPr lang="en-US" dirty="0" err="1"/>
              <a:t>heritabilities</a:t>
            </a:r>
            <a:endParaRPr lang="en-US" dirty="0"/>
          </a:p>
          <a:p>
            <a:r>
              <a:rPr lang="en-US" dirty="0"/>
              <a:t>Increased reliabilities from genomics make effective genetic selection possible in these cases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26F8DFE-5575-CE15-AD84-AA6B87B3E7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708734"/>
              </p:ext>
            </p:extLst>
          </p:nvPr>
        </p:nvGraphicFramePr>
        <p:xfrm>
          <a:off x="6083300" y="1854809"/>
          <a:ext cx="5984204" cy="3683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8454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0CA17-DF6F-8075-BD76-30939B6CA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Breeding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6EAB-82BC-8BDE-4533-9DA486BB2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/>
          <a:lstStyle/>
          <a:p>
            <a:r>
              <a:rPr lang="en-US" dirty="0"/>
              <a:t>The availability of sexed semen at competitive prices and historically high </a:t>
            </a:r>
            <a:r>
              <a:rPr lang="en-US" dirty="0" err="1"/>
              <a:t>beed</a:t>
            </a:r>
            <a:r>
              <a:rPr lang="en-US" dirty="0"/>
              <a:t> prices have led dairy farmers to adopt sophisticated breeding strategies using many new technologies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726F35A-E113-1C1F-B44F-A9B922425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54810"/>
            <a:ext cx="5966027" cy="352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4EEFC6-CE19-2AA9-12FB-4F92817B49A7}"/>
              </a:ext>
            </a:extLst>
          </p:cNvPr>
          <p:cNvSpPr txBox="1"/>
          <p:nvPr/>
        </p:nvSpPr>
        <p:spPr>
          <a:xfrm>
            <a:off x="3431374" y="6288809"/>
            <a:ext cx="8634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</a:rPr>
              <a:t>Basiel et al. (2025; https://</a:t>
            </a:r>
            <a:r>
              <a:rPr lang="en-US" sz="2400" dirty="0" err="1">
                <a:solidFill>
                  <a:schemeClr val="accent4"/>
                </a:solidFill>
              </a:rPr>
              <a:t>doi.org</a:t>
            </a:r>
            <a:r>
              <a:rPr lang="en-US" sz="2400" dirty="0">
                <a:solidFill>
                  <a:schemeClr val="accent4"/>
                </a:solidFill>
              </a:rPr>
              <a:t>/10.3168/jds.2025-26600)</a:t>
            </a:r>
          </a:p>
        </p:txBody>
      </p:sp>
    </p:spTree>
    <p:extLst>
      <p:ext uri="{BB962C8B-B14F-4D97-AF65-F5344CB8AC3E}">
        <p14:creationId xmlns:p14="http://schemas.microsoft.com/office/powerpoint/2010/main" val="421818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B802-57BD-CDEA-0AEF-786246C7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landscape</a:t>
            </a:r>
          </a:p>
        </p:txBody>
      </p:sp>
    </p:spTree>
    <p:extLst>
      <p:ext uri="{BB962C8B-B14F-4D97-AF65-F5344CB8AC3E}">
        <p14:creationId xmlns:p14="http://schemas.microsoft.com/office/powerpoint/2010/main" val="1000548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68E7DD-0365-ABB7-4242-F608082A0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goals</a:t>
            </a:r>
          </a:p>
        </p:txBody>
      </p:sp>
    </p:spTree>
    <p:extLst>
      <p:ext uri="{BB962C8B-B14F-4D97-AF65-F5344CB8AC3E}">
        <p14:creationId xmlns:p14="http://schemas.microsoft.com/office/powerpoint/2010/main" val="1634859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AE14-EAA4-4F25-DBED-896C5A67E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A1689-34E5-7955-89CE-64C2875D5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deal with so many traits?</a:t>
            </a:r>
          </a:p>
        </p:txBody>
      </p:sp>
      <p:pic>
        <p:nvPicPr>
          <p:cNvPr id="6" name="Content Placeholder 5" descr="A close-up of a graph&#10;&#10;AI-generated content may be incorrect.">
            <a:extLst>
              <a:ext uri="{FF2B5EF4-FFF2-40B4-BE49-F238E27FC236}">
                <a16:creationId xmlns:a16="http://schemas.microsoft.com/office/drawing/2014/main" id="{1FFD67C5-4C67-D498-04AC-E6ABE9A43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823" y="1415884"/>
            <a:ext cx="8348353" cy="5269687"/>
          </a:xfrm>
        </p:spPr>
      </p:pic>
    </p:spTree>
    <p:extLst>
      <p:ext uri="{BB962C8B-B14F-4D97-AF65-F5344CB8AC3E}">
        <p14:creationId xmlns:p14="http://schemas.microsoft.com/office/powerpoint/2010/main" val="895412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EFA00B-2097-A6E9-1B00-089EDD387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437683"/>
              </p:ext>
            </p:extLst>
          </p:nvPr>
        </p:nvGraphicFramePr>
        <p:xfrm>
          <a:off x="0" y="908521"/>
          <a:ext cx="12192005" cy="594947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976138">
                  <a:extLst>
                    <a:ext uri="{9D8B030D-6E8A-4147-A177-3AD203B41FA5}">
                      <a16:colId xmlns:a16="http://schemas.microsoft.com/office/drawing/2014/main" val="1601676439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36161754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4099191359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3707995782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3883988862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398314066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3441417208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979206702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116471846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954821989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713568670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1191746674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469363309"/>
                    </a:ext>
                  </a:extLst>
                </a:gridCol>
                <a:gridCol w="862759">
                  <a:extLst>
                    <a:ext uri="{9D8B030D-6E8A-4147-A177-3AD203B41FA5}">
                      <a16:colId xmlns:a16="http://schemas.microsoft.com/office/drawing/2014/main" val="231573864"/>
                    </a:ext>
                  </a:extLst>
                </a:gridCol>
              </a:tblGrid>
              <a:tr h="36414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PD$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MFP$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CY$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NM$94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NM$00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NM$06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NM$10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NM$14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NM$17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NM$18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NM$21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NM$25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extLst>
                  <a:ext uri="{0D108BD9-81ED-4DB2-BD59-A6C34878D82A}">
                    <a16:rowId xmlns:a16="http://schemas.microsoft.com/office/drawing/2014/main" val="1219345750"/>
                  </a:ext>
                </a:extLst>
              </a:tr>
              <a:tr h="33829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 dirty="0">
                          <a:effectLst/>
                        </a:rPr>
                        <a:t>Milk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7461813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 dirty="0">
                          <a:effectLst/>
                        </a:rPr>
                        <a:t>Fat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4146430"/>
                  </a:ext>
                </a:extLst>
              </a:tr>
              <a:tr h="33829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Protein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0650304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PL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600131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SCS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-3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655206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 dirty="0">
                          <a:effectLst/>
                        </a:rPr>
                        <a:t>BSC/BWC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202497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UC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0315427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FLC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7307032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DPR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1911067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CA$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099412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HCR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6813325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CCR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2624114"/>
                  </a:ext>
                </a:extLst>
              </a:tr>
              <a:tr h="33829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LIV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4590705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HTH$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6229434"/>
                  </a:ext>
                </a:extLst>
              </a:tr>
              <a:tr h="32448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RFI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–12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-14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3258902"/>
                  </a:ext>
                </a:extLst>
              </a:tr>
              <a:tr h="33829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EFC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4792303"/>
                  </a:ext>
                </a:extLst>
              </a:tr>
              <a:tr h="338298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buNone/>
                      </a:pPr>
                      <a:r>
                        <a:rPr lang="en-US" sz="1200" kern="1200">
                          <a:effectLst/>
                        </a:rPr>
                        <a:t>HLIV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949" marR="24949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—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200000"/>
                        </a:lnSpc>
                        <a:buNone/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1075621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9D046BC0-9AE7-B24A-E04B-22417E23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615039"/>
          </a:xfrm>
        </p:spPr>
        <p:txBody>
          <a:bodyPr>
            <a:normAutofit fontScale="90000"/>
          </a:bodyPr>
          <a:lstStyle/>
          <a:p>
            <a:r>
              <a:rPr lang="en-US" dirty="0"/>
              <a:t>Changes to the index over time </a:t>
            </a:r>
            <a:r>
              <a:rPr lang="en-US" sz="3600" dirty="0">
                <a:solidFill>
                  <a:schemeClr val="accent1"/>
                </a:solidFill>
              </a:rPr>
              <a:t>(Cole, 2025)</a:t>
            </a:r>
          </a:p>
        </p:txBody>
      </p:sp>
    </p:spTree>
    <p:extLst>
      <p:ext uri="{BB962C8B-B14F-4D97-AF65-F5344CB8AC3E}">
        <p14:creationId xmlns:p14="http://schemas.microsoft.com/office/powerpoint/2010/main" val="3425542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A497B9-ABBC-C38F-71E0-CB69EC0B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Indices differ by payment scheme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F39A675-6CAD-0153-7F86-6896F1840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03" y="1342664"/>
            <a:ext cx="10272794" cy="47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95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D212156-8583-AC45-BCE8-41C632BBAD9A}"/>
              </a:ext>
            </a:extLst>
          </p:cNvPr>
          <p:cNvGraphicFramePr>
            <a:graphicFrameLocks/>
          </p:cNvGraphicFramePr>
          <p:nvPr/>
        </p:nvGraphicFramePr>
        <p:xfrm>
          <a:off x="0" y="-1"/>
          <a:ext cx="12192000" cy="611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03E74B4-8355-89A2-F2CD-EF2E468065C4}"/>
              </a:ext>
            </a:extLst>
          </p:cNvPr>
          <p:cNvSpPr txBox="1"/>
          <p:nvPr/>
        </p:nvSpPr>
        <p:spPr>
          <a:xfrm>
            <a:off x="1134319" y="6272012"/>
            <a:ext cx="1091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CDCB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webconnect.uscdcb.com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/#/summary-stats/genetic-trend)</a:t>
            </a:r>
          </a:p>
        </p:txBody>
      </p:sp>
    </p:spTree>
    <p:extLst>
      <p:ext uri="{BB962C8B-B14F-4D97-AF65-F5344CB8AC3E}">
        <p14:creationId xmlns:p14="http://schemas.microsoft.com/office/powerpoint/2010/main" val="1284983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F303BFE-65E7-5D45-B51C-617C16733321}"/>
              </a:ext>
            </a:extLst>
          </p:cNvPr>
          <p:cNvGraphicFramePr>
            <a:graphicFrameLocks/>
          </p:cNvGraphicFramePr>
          <p:nvPr/>
        </p:nvGraphicFramePr>
        <p:xfrm>
          <a:off x="596900" y="1381025"/>
          <a:ext cx="10972799" cy="4710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14EF1ED-2543-5242-BE89-2C7A8668BB9D}"/>
              </a:ext>
            </a:extLst>
          </p:cNvPr>
          <p:cNvSpPr txBox="1"/>
          <p:nvPr/>
        </p:nvSpPr>
        <p:spPr>
          <a:xfrm>
            <a:off x="2089120" y="3726498"/>
            <a:ext cx="9194249" cy="11993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398" b="1" dirty="0">
                <a:solidFill>
                  <a:schemeClr val="accent1"/>
                </a:solidFill>
              </a:rPr>
              <a:t>PTA(NM$) = $3,652 (R$18,260)</a:t>
            </a:r>
          </a:p>
          <a:p>
            <a:r>
              <a:rPr lang="en-US" sz="2398" b="1" dirty="0">
                <a:solidFill>
                  <a:schemeClr val="accent2"/>
                </a:solidFill>
              </a:rPr>
              <a:t>The top bull is GENOSOURCE ENDURANCE-ET at $1,233 (R$6,165)</a:t>
            </a:r>
          </a:p>
          <a:p>
            <a:r>
              <a:rPr lang="en-US" sz="2398" b="1" dirty="0">
                <a:solidFill>
                  <a:schemeClr val="accent2"/>
                </a:solidFill>
              </a:rPr>
              <a:t>The top cow is OCD RIPCORD ZENITH-ET at $1,385 (R$6,925)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3BBCA63-635B-D142-B79A-0461DEE4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best animal we can make?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1FF79-1BA4-CB70-B659-B37545543CF6}"/>
              </a:ext>
            </a:extLst>
          </p:cNvPr>
          <p:cNvSpPr txBox="1"/>
          <p:nvPr/>
        </p:nvSpPr>
        <p:spPr>
          <a:xfrm>
            <a:off x="1504708" y="6260437"/>
            <a:ext cx="10545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&amp; VanRaden (2011;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/10.1111/j.1439-0388.2011.00922.x)</a:t>
            </a:r>
          </a:p>
        </p:txBody>
      </p:sp>
    </p:spTree>
    <p:extLst>
      <p:ext uri="{BB962C8B-B14F-4D97-AF65-F5344CB8AC3E}">
        <p14:creationId xmlns:p14="http://schemas.microsoft.com/office/powerpoint/2010/main" val="3920963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C0A232-6846-8CAA-B906-93384DDCB7BA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/10.3168/jds.2024-25833)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21FE38-0ABA-46B0-CAFC-0A4731BBE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8203"/>
            <a:ext cx="12192000" cy="452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C79900-ED4E-B9B4-B542-D2F9C0376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there too many traits in the index?</a:t>
            </a:r>
          </a:p>
        </p:txBody>
      </p:sp>
    </p:spTree>
    <p:extLst>
      <p:ext uri="{BB962C8B-B14F-4D97-AF65-F5344CB8AC3E}">
        <p14:creationId xmlns:p14="http://schemas.microsoft.com/office/powerpoint/2010/main" val="1951970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2ECC93E2-1795-4BE4-AC3E-6EE167B5E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47" y="-11575"/>
            <a:ext cx="11599305" cy="61289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808936-A291-4BA6-CDEB-657A9D2DF25B}"/>
              </a:ext>
            </a:extLst>
          </p:cNvPr>
          <p:cNvSpPr txBox="1"/>
          <p:nvPr/>
        </p:nvSpPr>
        <p:spPr>
          <a:xfrm>
            <a:off x="1566929" y="6272012"/>
            <a:ext cx="10483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 (2025; https://</a:t>
            </a:r>
            <a:r>
              <a:rPr lang="en-US" sz="24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/10.17605/OSF.IO/6GFTB)</a:t>
            </a:r>
          </a:p>
        </p:txBody>
      </p:sp>
    </p:spTree>
    <p:extLst>
      <p:ext uri="{BB962C8B-B14F-4D97-AF65-F5344CB8AC3E}">
        <p14:creationId xmlns:p14="http://schemas.microsoft.com/office/powerpoint/2010/main" val="1270250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E30E7-5542-5888-1E70-BBF6A42D6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BFAD11-CCED-FB67-3EEB-2BD58CD5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2906089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33C2-5405-5C49-B439-E65266D4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303873"/>
            <a:ext cx="10972800" cy="1561328"/>
          </a:xfrm>
        </p:spPr>
        <p:txBody>
          <a:bodyPr/>
          <a:lstStyle/>
          <a:p>
            <a:r>
              <a:rPr lang="en-US" dirty="0"/>
              <a:t>Gene editing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1535C6-013F-794D-B440-EA8C54C9C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668818" cy="41582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 we use gene editing to “fix” defects when we find them? </a:t>
            </a:r>
          </a:p>
          <a:p>
            <a:r>
              <a:rPr lang="en-US" dirty="0"/>
              <a:t>Then we can get rapid genetic gain without negative consequences!</a:t>
            </a:r>
          </a:p>
          <a:p>
            <a:r>
              <a:rPr lang="en-US" dirty="0"/>
              <a:t>But do we know what we loci need to edit?</a:t>
            </a:r>
          </a:p>
        </p:txBody>
      </p:sp>
      <p:pic>
        <p:nvPicPr>
          <p:cNvPr id="10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81DFCF1-2C83-4A4E-A92D-281E4FA893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61" r="5031" b="21047"/>
          <a:stretch/>
        </p:blipFill>
        <p:spPr>
          <a:xfrm>
            <a:off x="6172201" y="1825625"/>
            <a:ext cx="5762035" cy="1422901"/>
          </a:xfrm>
          <a:prstGeom prst="rect">
            <a:avLst/>
          </a:prstGeom>
        </p:spPr>
      </p:pic>
      <p:pic>
        <p:nvPicPr>
          <p:cNvPr id="11" name="Picture 6" descr="How gene editing is changing the world | World Economic Forum">
            <a:extLst>
              <a:ext uri="{FF2B5EF4-FFF2-40B4-BE49-F238E27FC236}">
                <a16:creationId xmlns:a16="http://schemas.microsoft.com/office/drawing/2014/main" id="{CD0D12BE-00E1-F04E-A386-B479F06E1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28734" r="6409"/>
          <a:stretch/>
        </p:blipFill>
        <p:spPr bwMode="auto">
          <a:xfrm>
            <a:off x="6172201" y="3308684"/>
            <a:ext cx="5041231" cy="272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eritable Genetic Modification in Food Animals">
            <a:extLst>
              <a:ext uri="{FF2B5EF4-FFF2-40B4-BE49-F238E27FC236}">
                <a16:creationId xmlns:a16="http://schemas.microsoft.com/office/drawing/2014/main" id="{3312EDC6-BE3C-3A98-ED35-F45F623EE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0"/>
            <a:ext cx="1447800" cy="187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13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Dairy cattle selection before genomics</a:t>
            </a:r>
          </a:p>
        </p:txBody>
      </p:sp>
      <p:sp>
        <p:nvSpPr>
          <p:cNvPr id="1395715" name="Rectangle 3"/>
          <p:cNvSpPr>
            <a:spLocks noGrp="1" noChangeArrowheads="1"/>
          </p:cNvSpPr>
          <p:nvPr>
            <p:ph idx="1"/>
          </p:nvPr>
        </p:nvSpPr>
        <p:spPr>
          <a:xfrm>
            <a:off x="596900" y="1388962"/>
            <a:ext cx="10972800" cy="4624100"/>
          </a:xfrm>
        </p:spPr>
        <p:txBody>
          <a:bodyPr>
            <a:normAutofit/>
          </a:bodyPr>
          <a:lstStyle/>
          <a:p>
            <a:pPr marL="320040" indent="-228600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</a:pPr>
            <a:r>
              <a:rPr lang="en-US" altLang="en-US" sz="2600" dirty="0">
                <a:solidFill>
                  <a:srgbClr val="AC1F2D"/>
                </a:solidFill>
              </a:rPr>
              <a:t>Slow!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  <a:buClr>
                <a:srgbClr val="26215F"/>
              </a:buClr>
            </a:pPr>
            <a:r>
              <a:rPr lang="en-US" altLang="en-US" sz="2600" dirty="0"/>
              <a:t>Progeny test for production took 3–4 years from insemination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Clr>
                <a:srgbClr val="26215F"/>
              </a:buClr>
            </a:pPr>
            <a:r>
              <a:rPr lang="en-US" altLang="en-US" sz="2600" dirty="0"/>
              <a:t>Bull at least 5 years old before first evaluation available</a:t>
            </a:r>
          </a:p>
          <a:p>
            <a:pPr marL="320040" indent="-228600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</a:pPr>
            <a:r>
              <a:rPr lang="en-US" altLang="en-US" sz="2600" dirty="0">
                <a:solidFill>
                  <a:srgbClr val="AC1F2D"/>
                </a:solidFill>
              </a:rPr>
              <a:t>Expensive!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  <a:buClr>
                <a:srgbClr val="26215F"/>
              </a:buClr>
            </a:pPr>
            <a:r>
              <a:rPr lang="en-US" altLang="en-US" sz="2600" dirty="0"/>
              <a:t>Progeny testing cost US$25,000–50,000 (R$125,000–R$250,000) per bull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  <a:buClr>
                <a:srgbClr val="26215F"/>
              </a:buClr>
            </a:pPr>
            <a:r>
              <a:rPr lang="en-US" altLang="en-US" sz="2600" dirty="0"/>
              <a:t>Only 1 in 10 bulls graduated from progeny test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350"/>
              </a:spcAft>
              <a:buClr>
                <a:srgbClr val="26215F"/>
              </a:buClr>
            </a:pPr>
            <a:r>
              <a:rPr lang="en-US" altLang="en-US" sz="2600" dirty="0"/>
              <a:t>At least US$200,000 (R$1,000,000) invested in each active bull</a:t>
            </a:r>
          </a:p>
          <a:p>
            <a:pPr marL="594360"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rgbClr val="26215F"/>
              </a:buClr>
            </a:pPr>
            <a:r>
              <a:rPr lang="en-US" altLang="en-US" sz="2600" dirty="0"/>
              <a:t>Average active bulls cost about US$400,000 (R$2,000,000)</a:t>
            </a:r>
          </a:p>
        </p:txBody>
      </p:sp>
      <p:pic>
        <p:nvPicPr>
          <p:cNvPr id="4" name="Picture 2" descr="http://images.clipartpanda.com/green-dollar-sign-clipart-consulting-clipart-green-dollar-signwhat-is-your-time-worth----rogue-river-consulting-blog-sp0s3dup.jpg">
            <a:extLst>
              <a:ext uri="{FF2B5EF4-FFF2-40B4-BE49-F238E27FC236}">
                <a16:creationId xmlns:a16="http://schemas.microsoft.com/office/drawing/2014/main" id="{664CC0C3-B6CB-42C3-9765-6062956F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2" r="17434"/>
          <a:stretch>
            <a:fillRect/>
          </a:stretch>
        </p:blipFill>
        <p:spPr bwMode="auto">
          <a:xfrm>
            <a:off x="10096762" y="4343400"/>
            <a:ext cx="2095238" cy="251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953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C3E1B-A5F0-6532-F5A6-98563ACD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Surrogate sires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2A8B-BD15-997E-AF0E-F9C9476CA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Implant stem cells of genetically elite animals into surrogates, which produce the donor’s gametes</a:t>
            </a:r>
          </a:p>
          <a:p>
            <a:r>
              <a:rPr lang="en-US" dirty="0"/>
              <a:t>Multiplies germplasm available for breeding</a:t>
            </a:r>
          </a:p>
          <a:p>
            <a:r>
              <a:rPr lang="en-US" dirty="0"/>
              <a:t>Substantial technical hurdles remain, but progress is being made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2ECE8-BB59-717A-5AEE-8C9DF2D0B4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10" t="23148" r="11059" b="15876"/>
          <a:stretch>
            <a:fillRect/>
          </a:stretch>
        </p:blipFill>
        <p:spPr>
          <a:xfrm>
            <a:off x="6096000" y="1832272"/>
            <a:ext cx="5919989" cy="297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253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C425-9042-2343-A6B2-1F42F896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 vitro</a:t>
            </a:r>
            <a:r>
              <a:rPr lang="en-US" dirty="0"/>
              <a:t> breeding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9EE58-35F4-D746-A18D-4AFA4A02F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Embryonic stem cells can be turned into sperm and eggs and used to create a new generation of embryos (</a:t>
            </a:r>
            <a:r>
              <a:rPr lang="en-US" dirty="0" err="1"/>
              <a:t>Goszczynski</a:t>
            </a:r>
            <a:r>
              <a:rPr lang="en-US" dirty="0"/>
              <a:t> et al., 2018, PMID: 30551176)</a:t>
            </a:r>
          </a:p>
          <a:p>
            <a:r>
              <a:rPr lang="en-US" dirty="0"/>
              <a:t>Faster genetic gain because time needed to create next generation is shortened</a:t>
            </a:r>
          </a:p>
          <a:p>
            <a:r>
              <a:rPr lang="en-US" dirty="0"/>
              <a:t>Live animals eventually needed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12083F6B-94CA-3F42-BD8B-B22D8B9CDB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5" t="20668" r="18892" b="10496"/>
          <a:stretch/>
        </p:blipFill>
        <p:spPr bwMode="auto">
          <a:xfrm>
            <a:off x="6172202" y="1825624"/>
            <a:ext cx="5979989" cy="37055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5236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3270C-4681-0E49-BD4F-F8844076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promise of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04E97-5431-F948-BEE7-23FB0D1AC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5499100" cy="4158252"/>
          </a:xfrm>
        </p:spPr>
        <p:txBody>
          <a:bodyPr>
            <a:normAutofit lnSpcReduction="10000"/>
          </a:bodyPr>
          <a:lstStyle/>
          <a:p>
            <a:pPr indent="-228600">
              <a:lnSpc>
                <a:spcPct val="120000"/>
              </a:lnSpc>
            </a:pPr>
            <a:r>
              <a:rPr lang="en-US" dirty="0"/>
              <a:t>Many data now available to farmers</a:t>
            </a:r>
          </a:p>
          <a:p>
            <a:pPr indent="-228600">
              <a:lnSpc>
                <a:spcPct val="120000"/>
              </a:lnSpc>
            </a:pPr>
            <a:r>
              <a:rPr lang="en-US" dirty="0"/>
              <a:t>Can be used to predict cow performance</a:t>
            </a:r>
          </a:p>
          <a:p>
            <a:pPr indent="-228600">
              <a:lnSpc>
                <a:spcPct val="120000"/>
              </a:lnSpc>
            </a:pPr>
            <a:r>
              <a:rPr lang="en-US" dirty="0"/>
              <a:t>Also may support precision management schemes</a:t>
            </a:r>
          </a:p>
        </p:txBody>
      </p:sp>
      <p:pic>
        <p:nvPicPr>
          <p:cNvPr id="7" name="Picture 2" descr="Comic">
            <a:extLst>
              <a:ext uri="{FF2B5EF4-FFF2-40B4-BE49-F238E27FC236}">
                <a16:creationId xmlns:a16="http://schemas.microsoft.com/office/drawing/2014/main" id="{DAE2725B-20F6-8E4B-B26F-D5C363B52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9719" y="1351060"/>
            <a:ext cx="5504956" cy="465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811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335A-A48B-BF49-A8E1-CE3EE1E9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perils of prediction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6BFA05-3107-014F-B49F-DE5A26A8E20D}"/>
              </a:ext>
            </a:extLst>
          </p:cNvPr>
          <p:cNvGrpSpPr/>
          <p:nvPr/>
        </p:nvGrpSpPr>
        <p:grpSpPr>
          <a:xfrm>
            <a:off x="124286" y="1487131"/>
            <a:ext cx="11792565" cy="5142710"/>
            <a:chOff x="118058" y="1485106"/>
            <a:chExt cx="11804862" cy="5148072"/>
          </a:xfrm>
        </p:grpSpPr>
        <p:pic>
          <p:nvPicPr>
            <p:cNvPr id="5122" name="Picture 2" descr="Cube-shaped &amp;#39;hut&amp;#39; on moon just a rock | CTV News">
              <a:extLst>
                <a:ext uri="{FF2B5EF4-FFF2-40B4-BE49-F238E27FC236}">
                  <a16:creationId xmlns:a16="http://schemas.microsoft.com/office/drawing/2014/main" id="{637DF0E5-1D42-404E-8B49-9D1304B179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4367" y="1485106"/>
              <a:ext cx="9148553" cy="51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hang'e-4 lunar mission: What's next for lunar rover Yutu ...">
              <a:extLst>
                <a:ext uri="{FF2B5EF4-FFF2-40B4-BE49-F238E27FC236}">
                  <a16:creationId xmlns:a16="http://schemas.microsoft.com/office/drawing/2014/main" id="{5BF8CE34-4577-104B-8158-ED8A753BCF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8058" y="2163313"/>
              <a:ext cx="3045454" cy="3110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E4803E-E3BC-A049-99C2-91FB93E66825}"/>
                </a:ext>
              </a:extLst>
            </p:cNvPr>
            <p:cNvSpPr/>
            <p:nvPr/>
          </p:nvSpPr>
          <p:spPr>
            <a:xfrm>
              <a:off x="4693297" y="3457309"/>
              <a:ext cx="531845" cy="522840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99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40DBE73-936A-974C-AECF-C25095DF706D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>
              <a:off x="3163512" y="3718729"/>
              <a:ext cx="1529785" cy="0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26" name="Picture 6" descr="It's the Great Pumpkin Charlie Brown- Charlie Brown Ghost costume. &quot;I got a  rock.&quot; … | Snoopy halloween, Charlie brown halloween, Halloween yard art">
              <a:extLst>
                <a:ext uri="{FF2B5EF4-FFF2-40B4-BE49-F238E27FC236}">
                  <a16:creationId xmlns:a16="http://schemas.microsoft.com/office/drawing/2014/main" id="{929AE2C5-E211-D04B-B700-732C166C22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804849" y="5066523"/>
              <a:ext cx="1118071" cy="155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5226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0FDF3C6-1D9E-B96C-775A-EEAF730B0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Teamwork is essential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9D6192E-A8D4-BA0A-3313-835A2223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19" t="55154" r="11681" b="11591"/>
          <a:stretch>
            <a:fillRect/>
          </a:stretch>
        </p:blipFill>
        <p:spPr>
          <a:xfrm>
            <a:off x="620607" y="2095601"/>
            <a:ext cx="10950786" cy="30557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FBCBF1-72C6-B89A-3FCC-2E2281E2A5D9}"/>
              </a:ext>
            </a:extLst>
          </p:cNvPr>
          <p:cNvSpPr txBox="1"/>
          <p:nvPr/>
        </p:nvSpPr>
        <p:spPr>
          <a:xfrm>
            <a:off x="3726120" y="5507182"/>
            <a:ext cx="4739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Not shown: Dan Null, Senior Support Scientist</a:t>
            </a:r>
          </a:p>
        </p:txBody>
      </p:sp>
    </p:spTree>
    <p:extLst>
      <p:ext uri="{BB962C8B-B14F-4D97-AF65-F5344CB8AC3E}">
        <p14:creationId xmlns:p14="http://schemas.microsoft.com/office/powerpoint/2010/main" val="2961939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709708"/>
          </a:xfrm>
        </p:spPr>
        <p:txBody>
          <a:bodyPr>
            <a:normAutofit fontScale="47500" lnSpcReduction="20000"/>
          </a:bodyPr>
          <a:lstStyle/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b="0" dirty="0"/>
              <a:t>USDA-ARS project 8042-31000-113-00-D, “Improving Dairy Animals by Increasing Accuracy of Genomic Prediction, Evaluating New Traits, &amp; Redefining Selection Goals” </a:t>
            </a:r>
          </a:p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b="0" dirty="0"/>
              <a:t>PEAK Genetics, Madison, WI</a:t>
            </a:r>
          </a:p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dirty="0"/>
              <a:t>Council on Dairy Cattle Breeding, Bowie, MD</a:t>
            </a:r>
            <a:endParaRPr lang="en-US" sz="5000" b="0" dirty="0"/>
          </a:p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b="0" dirty="0"/>
              <a:t>Department of Animal Sciences, Donald Henry Barron Reproductive and Perinatal Biology Research Program, and the Genetics Institute, University of Florida, Gainesville</a:t>
            </a:r>
          </a:p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b="0" dirty="0"/>
              <a:t>Department of Animal Science, North Carolina State University, Raleigh</a:t>
            </a:r>
          </a:p>
          <a:p>
            <a:pPr marL="306910" indent="-30691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5000" b="0" dirty="0"/>
              <a:t>Department of Animal Biosciences, University of Guelph, Ontario, Canada</a:t>
            </a:r>
            <a:endParaRPr lang="en-US" sz="5000" dirty="0"/>
          </a:p>
          <a:p>
            <a:pPr>
              <a:lnSpc>
                <a:spcPct val="220000"/>
              </a:lnSpc>
              <a:spcBef>
                <a:spcPts val="800"/>
              </a:spcBef>
              <a:spcAft>
                <a:spcPts val="800"/>
              </a:spcAft>
            </a:pPr>
            <a:endParaRPr lang="en-US" sz="2533" dirty="0"/>
          </a:p>
          <a:p>
            <a:pPr>
              <a:lnSpc>
                <a:spcPct val="220000"/>
              </a:lnSpc>
              <a:spcBef>
                <a:spcPts val="800"/>
              </a:spcBef>
              <a:spcAft>
                <a:spcPts val="800"/>
              </a:spcAft>
            </a:pPr>
            <a:endParaRPr lang="en-US" sz="2533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84DA58-A96C-DBF6-4EA8-FD0783559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</p:spTree>
    <p:extLst>
      <p:ext uri="{BB962C8B-B14F-4D97-AF65-F5344CB8AC3E}">
        <p14:creationId xmlns:p14="http://schemas.microsoft.com/office/powerpoint/2010/main" val="16812858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F9A9B-BF8A-9286-680F-6B737E4D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3DD00-16AF-90C0-B051-FA9B4C732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6123432" cy="4158252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Thank you for your</a:t>
            </a:r>
            <a:br>
              <a:rPr lang="en-US" sz="4400" b="1" dirty="0"/>
            </a:br>
            <a:r>
              <a:rPr lang="en-US" sz="4400" b="1" dirty="0"/>
              <a:t>attention!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john.cole@uscdcb.com</a:t>
            </a:r>
            <a:endParaRPr lang="en-US" dirty="0"/>
          </a:p>
        </p:txBody>
      </p:sp>
      <p:pic>
        <p:nvPicPr>
          <p:cNvPr id="2" name="Picture 1" descr="A cartoon of a person pointing at a cow&#10;&#10;Description automatically generated">
            <a:extLst>
              <a:ext uri="{FF2B5EF4-FFF2-40B4-BE49-F238E27FC236}">
                <a16:creationId xmlns:a16="http://schemas.microsoft.com/office/drawing/2014/main" id="{CADBB252-D6E5-6D84-B0F8-6A134E7B9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66" y="450026"/>
            <a:ext cx="4840942" cy="6365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11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Why genomics works for dairy cattle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Extensive historical data available </a:t>
            </a:r>
          </a:p>
          <a:p>
            <a:r>
              <a:rPr lang="en-US" dirty="0"/>
              <a:t>Well-developed genetic evaluation program</a:t>
            </a:r>
          </a:p>
          <a:p>
            <a:r>
              <a:rPr lang="en-US" dirty="0"/>
              <a:t>Widespread use of artificial insemination</a:t>
            </a:r>
          </a:p>
          <a:p>
            <a:r>
              <a:rPr lang="en-US" dirty="0"/>
              <a:t>Progeny-test programs</a:t>
            </a:r>
          </a:p>
          <a:p>
            <a:r>
              <a:rPr lang="en-US" dirty="0"/>
              <a:t>High-value animals worth the cost of genotyping</a:t>
            </a:r>
          </a:p>
          <a:p>
            <a:r>
              <a:rPr lang="en-US" dirty="0"/>
              <a:t>Long generation interval that can be reduced substantially by genomics</a:t>
            </a:r>
          </a:p>
        </p:txBody>
      </p:sp>
    </p:spTree>
    <p:extLst>
      <p:ext uri="{BB962C8B-B14F-4D97-AF65-F5344CB8AC3E}">
        <p14:creationId xmlns:p14="http://schemas.microsoft.com/office/powerpoint/2010/main" val="427352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207E9-B3A8-C581-BF12-26E658CD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DEA6F40-BD26-49DF-FAB7-704DE997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Usable genotypes by year and sex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5D3C41E-9226-10F5-617C-01FA3F2511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018496"/>
              </p:ext>
            </p:extLst>
          </p:nvPr>
        </p:nvGraphicFramePr>
        <p:xfrm>
          <a:off x="353346" y="1444498"/>
          <a:ext cx="11502736" cy="4623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B4268C6-6CDA-7DE5-D20A-6D813D15C6A9}"/>
              </a:ext>
            </a:extLst>
          </p:cNvPr>
          <p:cNvGrpSpPr/>
          <p:nvPr/>
        </p:nvGrpSpPr>
        <p:grpSpPr>
          <a:xfrm>
            <a:off x="5016256" y="1476034"/>
            <a:ext cx="2466598" cy="2280441"/>
            <a:chOff x="-1811574" y="2148087"/>
            <a:chExt cx="2605655" cy="20985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6F57A1A-D4A7-7284-D786-B8FCA5B7D5C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66330" y="2148087"/>
              <a:ext cx="2560411" cy="1882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4BB50F-A67B-6D29-C5A9-8F5509BB4038}"/>
                </a:ext>
              </a:extLst>
            </p:cNvPr>
            <p:cNvSpPr/>
            <p:nvPr/>
          </p:nvSpPr>
          <p:spPr>
            <a:xfrm>
              <a:off x="-1811574" y="4038879"/>
              <a:ext cx="1764948" cy="20776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60957"/>
              <a:r>
                <a:rPr lang="en-US" sz="1467" b="1" dirty="0">
                  <a:cs typeface="Calibri" pitchFamily="34" charset="0"/>
                </a:rPr>
                <a:t>Zoetis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6093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48884-DE36-81E3-329B-A955F6675C16}"/>
              </a:ext>
            </a:extLst>
          </p:cNvPr>
          <p:cNvGrpSpPr>
            <a:grpSpLocks noChangeAspect="1"/>
          </p:cNvGrpSpPr>
          <p:nvPr/>
        </p:nvGrpSpPr>
        <p:grpSpPr>
          <a:xfrm>
            <a:off x="1536700" y="1485445"/>
            <a:ext cx="10058400" cy="5171670"/>
            <a:chOff x="746760" y="999200"/>
            <a:chExt cx="10698480" cy="5500776"/>
          </a:xfrm>
        </p:grpSpPr>
        <p:pic>
          <p:nvPicPr>
            <p:cNvPr id="14" name="Picture 13" descr="Map&#10;&#10;Description automatically generated">
              <a:extLst>
                <a:ext uri="{FF2B5EF4-FFF2-40B4-BE49-F238E27FC236}">
                  <a16:creationId xmlns:a16="http://schemas.microsoft.com/office/drawing/2014/main" id="{25060F49-18B3-3DD6-CE35-04976040C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760" y="999200"/>
              <a:ext cx="10698480" cy="55007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992E9-2BEC-DCCD-E92D-0DA3A7608150}"/>
                </a:ext>
              </a:extLst>
            </p:cNvPr>
            <p:cNvSpPr txBox="1"/>
            <p:nvPr/>
          </p:nvSpPr>
          <p:spPr>
            <a:xfrm>
              <a:off x="8017567" y="2027583"/>
              <a:ext cx="1389862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240,787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7E8B15-2978-E26A-116E-B155A4FCEE51}"/>
                </a:ext>
              </a:extLst>
            </p:cNvPr>
            <p:cNvSpPr txBox="1"/>
            <p:nvPr/>
          </p:nvSpPr>
          <p:spPr>
            <a:xfrm>
              <a:off x="2108492" y="2820913"/>
              <a:ext cx="163918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7,315,447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C62A48-BEE9-AE10-B58C-1C91F280B324}"/>
                </a:ext>
              </a:extLst>
            </p:cNvPr>
            <p:cNvSpPr txBox="1"/>
            <p:nvPr/>
          </p:nvSpPr>
          <p:spPr>
            <a:xfrm>
              <a:off x="7805435" y="3086585"/>
              <a:ext cx="165376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1,024,347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44F251-06B7-4F9F-D95A-1904CA69F09D}"/>
                </a:ext>
              </a:extLst>
            </p:cNvPr>
            <p:cNvSpPr txBox="1"/>
            <p:nvPr/>
          </p:nvSpPr>
          <p:spPr>
            <a:xfrm>
              <a:off x="9070405" y="5133671"/>
              <a:ext cx="1389861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179,258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CB1300-DC8F-E859-2371-DEE7192DE32B}"/>
                </a:ext>
              </a:extLst>
            </p:cNvPr>
            <p:cNvSpPr txBox="1"/>
            <p:nvPr/>
          </p:nvSpPr>
          <p:spPr>
            <a:xfrm>
              <a:off x="3417030" y="4495278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497,713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AA26F7-34C0-3ED1-DA33-7CDF4FB36B36}"/>
                </a:ext>
              </a:extLst>
            </p:cNvPr>
            <p:cNvSpPr txBox="1"/>
            <p:nvPr/>
          </p:nvSpPr>
          <p:spPr>
            <a:xfrm>
              <a:off x="5974908" y="4495280"/>
              <a:ext cx="1974574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+mj-lt"/>
                </a:rPr>
                <a:t>44,493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8E5F2D-E3F0-C10F-237F-0259DF83C6C7}"/>
                </a:ext>
              </a:extLst>
            </p:cNvPr>
            <p:cNvSpPr txBox="1"/>
            <p:nvPr/>
          </p:nvSpPr>
          <p:spPr>
            <a:xfrm>
              <a:off x="4551344" y="1956870"/>
              <a:ext cx="1470787" cy="49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+mj-lt"/>
                </a:rPr>
                <a:t>826,506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368E59E-D178-A82E-44BB-20AD2D15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Genotyped animals in database </a:t>
            </a:r>
            <a:r>
              <a:rPr lang="en-US" sz="3200" dirty="0">
                <a:solidFill>
                  <a:schemeClr val="tx1"/>
                </a:solidFill>
              </a:rPr>
              <a:t>(May 2025)</a:t>
            </a:r>
          </a:p>
        </p:txBody>
      </p:sp>
    </p:spTree>
    <p:extLst>
      <p:ext uri="{BB962C8B-B14F-4D97-AF65-F5344CB8AC3E}">
        <p14:creationId xmlns:p14="http://schemas.microsoft.com/office/powerpoint/2010/main" val="73784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data do we have?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0667F88-952C-8FB5-D9C3-0ED1ACE7D1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145" t="52158" r="6693" b="32874"/>
          <a:stretch>
            <a:fillRect/>
          </a:stretch>
        </p:blipFill>
        <p:spPr>
          <a:xfrm>
            <a:off x="1399535" y="2351302"/>
            <a:ext cx="9369675" cy="14046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771F86-F05E-284D-B6B4-00BE148BA00E}"/>
              </a:ext>
            </a:extLst>
          </p:cNvPr>
          <p:cNvSpPr txBox="1"/>
          <p:nvPr/>
        </p:nvSpPr>
        <p:spPr>
          <a:xfrm>
            <a:off x="2028055" y="6317775"/>
            <a:ext cx="10030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4"/>
                </a:solidFill>
              </a:rPr>
              <a:t>CDCB (2025; https://</a:t>
            </a:r>
            <a:r>
              <a:rPr lang="en-US" sz="2000" dirty="0" err="1">
                <a:solidFill>
                  <a:schemeClr val="accent4"/>
                </a:solidFill>
              </a:rPr>
              <a:t>uscdcb.com</a:t>
            </a:r>
            <a:r>
              <a:rPr lang="en-US" sz="2000" dirty="0">
                <a:solidFill>
                  <a:schemeClr val="accent4"/>
                </a:solidFill>
              </a:rPr>
              <a:t>/wp-content/uploads/2025/10/Activity-</a:t>
            </a:r>
            <a:r>
              <a:rPr lang="en-US" sz="2000" dirty="0" err="1">
                <a:solidFill>
                  <a:schemeClr val="accent4"/>
                </a:solidFill>
              </a:rPr>
              <a:t>Report_Web.pdf</a:t>
            </a:r>
            <a:r>
              <a:rPr lang="en-US" sz="2000" dirty="0">
                <a:solidFill>
                  <a:schemeClr val="accent4"/>
                </a:solidFill>
              </a:rPr>
              <a:t>)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A111AFD-0824-A973-FB38-D573FB6DAF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52" t="26347" r="6188" b="51146"/>
          <a:stretch>
            <a:fillRect/>
          </a:stretch>
        </p:blipFill>
        <p:spPr>
          <a:xfrm>
            <a:off x="1399536" y="4175909"/>
            <a:ext cx="9392928" cy="172192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83CBD05-C125-0F7F-746C-1B1042538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668" y="0"/>
            <a:ext cx="1492332" cy="193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782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F565FE-0FD1-1F4B-EC89-A772BF4C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Genomic prediction methods</a:t>
            </a:r>
          </a:p>
        </p:txBody>
      </p:sp>
    </p:spTree>
    <p:extLst>
      <p:ext uri="{BB962C8B-B14F-4D97-AF65-F5344CB8AC3E}">
        <p14:creationId xmlns:p14="http://schemas.microsoft.com/office/powerpoint/2010/main" val="1876298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CB 2025">
      <a:dk1>
        <a:srgbClr val="AB1E2C"/>
      </a:dk1>
      <a:lt1>
        <a:sysClr val="window" lastClr="FFFFFF"/>
      </a:lt1>
      <a:dk2>
        <a:srgbClr val="25205E"/>
      </a:dk2>
      <a:lt2>
        <a:srgbClr val="F1F2F2"/>
      </a:lt2>
      <a:accent1>
        <a:srgbClr val="2F9AD5"/>
      </a:accent1>
      <a:accent2>
        <a:srgbClr val="862633"/>
      </a:accent2>
      <a:accent3>
        <a:srgbClr val="D1EEFC"/>
      </a:accent3>
      <a:accent4>
        <a:srgbClr val="E3E1D5"/>
      </a:accent4>
      <a:accent5>
        <a:srgbClr val="071D49"/>
      </a:accent5>
      <a:accent6>
        <a:srgbClr val="ADAEA8"/>
      </a:accent6>
      <a:hlink>
        <a:srgbClr val="2F9AD5"/>
      </a:hlink>
      <a:folHlink>
        <a:srgbClr val="ADAEA8"/>
      </a:folHlink>
    </a:clrScheme>
    <a:fontScheme name="CDCB Brand Fonts">
      <a:majorFont>
        <a:latin typeface="Arial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owerPoint Template 2024 KT" id="{9BB83BEC-7643-4DBF-AF7C-E2F2AB8B3177}" vid="{12CB3906-5286-4C3E-A0BB-D16330AFA3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29233</TotalTime>
  <Words>1725</Words>
  <Application>Microsoft Macintosh PowerPoint</Application>
  <PresentationFormat>Widescreen</PresentationFormat>
  <Paragraphs>449</Paragraphs>
  <Slides>46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ＭＳ Ｐゴシック</vt:lpstr>
      <vt:lpstr>Aptos</vt:lpstr>
      <vt:lpstr>Arial</vt:lpstr>
      <vt:lpstr>Arial Bold</vt:lpstr>
      <vt:lpstr>Calibri</vt:lpstr>
      <vt:lpstr>Garamond</vt:lpstr>
      <vt:lpstr>Times New Roman</vt:lpstr>
      <vt:lpstr>Trebuchet MS</vt:lpstr>
      <vt:lpstr>Wingdings</vt:lpstr>
      <vt:lpstr>Office Theme</vt:lpstr>
      <vt:lpstr>From genomics to herd improvement: Pioneering strategies in dairy cattle breeding</vt:lpstr>
      <vt:lpstr>Topics</vt:lpstr>
      <vt:lpstr>Current landscape</vt:lpstr>
      <vt:lpstr>Dairy cattle selection before genomics</vt:lpstr>
      <vt:lpstr>Why genomics works for dairy cattle</vt:lpstr>
      <vt:lpstr>Usable genotypes by year and sex</vt:lpstr>
      <vt:lpstr>Genotyped animals in database (May 2025)</vt:lpstr>
      <vt:lpstr>How much data do we have?</vt:lpstr>
      <vt:lpstr>Genomic prediction methods</vt:lpstr>
      <vt:lpstr>How does genetic selection work?</vt:lpstr>
      <vt:lpstr>Allelic relationship matrices</vt:lpstr>
      <vt:lpstr>Two-step genomic prediction</vt:lpstr>
      <vt:lpstr>Single-step methodology</vt:lpstr>
      <vt:lpstr>Careful thinking leads to big gains</vt:lpstr>
      <vt:lpstr>Linear vs. non-linear allele effects</vt:lpstr>
      <vt:lpstr>Where are the QTL?</vt:lpstr>
      <vt:lpstr>Genomic tools</vt:lpstr>
      <vt:lpstr>Reference genomes</vt:lpstr>
      <vt:lpstr>Genotyping arrays</vt:lpstr>
      <vt:lpstr>The growth of ‘omics</vt:lpstr>
      <vt:lpstr>Functional validation of putative causals</vt:lpstr>
      <vt:lpstr>Adoption by industry</vt:lpstr>
      <vt:lpstr>What influences traits of interest?</vt:lpstr>
      <vt:lpstr>Genetic merit of marketed Holstein bulls</vt:lpstr>
      <vt:lpstr>Generation interval – Holstein</vt:lpstr>
      <vt:lpstr>Embryo transfer has grown rapidly</vt:lpstr>
      <vt:lpstr>New industry players have emerged</vt:lpstr>
      <vt:lpstr>Expensive traits are now within reach</vt:lpstr>
      <vt:lpstr>Breeding strategies</vt:lpstr>
      <vt:lpstr>Selection goals</vt:lpstr>
      <vt:lpstr>How do we deal with so many traits?</vt:lpstr>
      <vt:lpstr>Changes to the index over time (Cole, 2025)</vt:lpstr>
      <vt:lpstr>Indices differ by payment scheme</vt:lpstr>
      <vt:lpstr>PowerPoint Presentation</vt:lpstr>
      <vt:lpstr>What’s the best animal we can make?</vt:lpstr>
      <vt:lpstr>Are there too many traits in the index?</vt:lpstr>
      <vt:lpstr>PowerPoint Presentation</vt:lpstr>
      <vt:lpstr>Future directions</vt:lpstr>
      <vt:lpstr>Gene editing</vt:lpstr>
      <vt:lpstr>Surrogate sires</vt:lpstr>
      <vt:lpstr>In vitro breeding</vt:lpstr>
      <vt:lpstr>The promise of prediction</vt:lpstr>
      <vt:lpstr>Some perils of prediction</vt:lpstr>
      <vt:lpstr>Teamwork is essential</vt:lpstr>
      <vt:lpstr>Acknowledgments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Schmitt</dc:creator>
  <cp:lastModifiedBy>John Cole</cp:lastModifiedBy>
  <cp:revision>191</cp:revision>
  <dcterms:created xsi:type="dcterms:W3CDTF">2024-12-04T22:35:59Z</dcterms:created>
  <dcterms:modified xsi:type="dcterms:W3CDTF">2025-11-11T12:00:25Z</dcterms:modified>
</cp:coreProperties>
</file>